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7" r:id="rId1"/>
  </p:sldMasterIdLst>
  <p:sldIdLst>
    <p:sldId id="278" r:id="rId2"/>
    <p:sldId id="276" r:id="rId3"/>
    <p:sldId id="275" r:id="rId4"/>
    <p:sldId id="259" r:id="rId5"/>
    <p:sldId id="260" r:id="rId6"/>
    <p:sldId id="279" r:id="rId7"/>
    <p:sldId id="280" r:id="rId8"/>
    <p:sldId id="266" r:id="rId9"/>
    <p:sldId id="267" r:id="rId10"/>
    <p:sldId id="281" r:id="rId11"/>
    <p:sldId id="270" r:id="rId12"/>
  </p:sldIdLst>
  <p:sldSz cx="12192000" cy="6858000"/>
  <p:notesSz cx="6735763" cy="9866313"/>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1118" userDrawn="1">
          <p15:clr>
            <a:srgbClr val="A4A3A4"/>
          </p15:clr>
        </p15:guide>
        <p15:guide id="3" pos="80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7" d="100"/>
          <a:sy n="117" d="100"/>
        </p:scale>
        <p:origin x="682" y="91"/>
      </p:cViewPr>
      <p:guideLst>
        <p:guide orient="horz" pos="2160"/>
        <p:guide pos="1118"/>
        <p:guide pos="80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F253C937-0F37-436A-A2D4-7A9D1D1F924B}" type="datetimeFigureOut">
              <a:rPr lang="hr-HR" smtClean="0"/>
              <a:t>26.1.2026.</a:t>
            </a:fld>
            <a:endParaRPr lang="hr-H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hr-H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4FB43FD1-4D68-427E-9176-D15321A32D74}" type="slidenum">
              <a:rPr lang="hr-HR" smtClean="0"/>
              <a:t>‹#›</a:t>
            </a:fld>
            <a:endParaRPr lang="hr-H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66719799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53C937-0F37-436A-A2D4-7A9D1D1F924B}" type="datetimeFigureOut">
              <a:rPr lang="hr-HR" smtClean="0"/>
              <a:t>26.1.2026.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FB43FD1-4D68-427E-9176-D15321A32D74}" type="slidenum">
              <a:rPr lang="hr-HR" smtClean="0"/>
              <a:t>‹#›</a:t>
            </a:fld>
            <a:endParaRPr lang="hr-HR"/>
          </a:p>
        </p:txBody>
      </p:sp>
    </p:spTree>
    <p:extLst>
      <p:ext uri="{BB962C8B-B14F-4D97-AF65-F5344CB8AC3E}">
        <p14:creationId xmlns:p14="http://schemas.microsoft.com/office/powerpoint/2010/main" val="2250065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53C937-0F37-436A-A2D4-7A9D1D1F924B}" type="datetimeFigureOut">
              <a:rPr lang="hr-HR" smtClean="0"/>
              <a:t>26.1.2026.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FB43FD1-4D68-427E-9176-D15321A32D74}" type="slidenum">
              <a:rPr lang="hr-HR" smtClean="0"/>
              <a:t>‹#›</a:t>
            </a:fld>
            <a:endParaRPr lang="hr-HR"/>
          </a:p>
        </p:txBody>
      </p:sp>
    </p:spTree>
    <p:extLst>
      <p:ext uri="{BB962C8B-B14F-4D97-AF65-F5344CB8AC3E}">
        <p14:creationId xmlns:p14="http://schemas.microsoft.com/office/powerpoint/2010/main" val="4163315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53C937-0F37-436A-A2D4-7A9D1D1F924B}" type="datetimeFigureOut">
              <a:rPr lang="hr-HR" smtClean="0"/>
              <a:t>26.1.2026.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4FB43FD1-4D68-427E-9176-D15321A32D74}" type="slidenum">
              <a:rPr lang="hr-HR" smtClean="0"/>
              <a:t>‹#›</a:t>
            </a:fld>
            <a:endParaRPr lang="hr-HR"/>
          </a:p>
        </p:txBody>
      </p:sp>
    </p:spTree>
    <p:extLst>
      <p:ext uri="{BB962C8B-B14F-4D97-AF65-F5344CB8AC3E}">
        <p14:creationId xmlns:p14="http://schemas.microsoft.com/office/powerpoint/2010/main" val="2248622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F253C937-0F37-436A-A2D4-7A9D1D1F924B}" type="datetimeFigureOut">
              <a:rPr lang="hr-HR" smtClean="0"/>
              <a:t>26.1.2026.</a:t>
            </a:fld>
            <a:endParaRPr lang="hr-H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hr-H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4FB43FD1-4D68-427E-9176-D15321A32D74}" type="slidenum">
              <a:rPr lang="hr-HR" smtClean="0"/>
              <a:t>‹#›</a:t>
            </a:fld>
            <a:endParaRPr lang="hr-H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44556775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253C937-0F37-436A-A2D4-7A9D1D1F924B}" type="datetimeFigureOut">
              <a:rPr lang="hr-HR" smtClean="0"/>
              <a:t>26.1.2026.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4FB43FD1-4D68-427E-9176-D15321A32D74}" type="slidenum">
              <a:rPr lang="hr-HR" smtClean="0"/>
              <a:t>‹#›</a:t>
            </a:fld>
            <a:endParaRPr lang="hr-HR"/>
          </a:p>
        </p:txBody>
      </p:sp>
    </p:spTree>
    <p:extLst>
      <p:ext uri="{BB962C8B-B14F-4D97-AF65-F5344CB8AC3E}">
        <p14:creationId xmlns:p14="http://schemas.microsoft.com/office/powerpoint/2010/main" val="1825346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253C937-0F37-436A-A2D4-7A9D1D1F924B}" type="datetimeFigureOut">
              <a:rPr lang="hr-HR" smtClean="0"/>
              <a:t>26.1.2026.</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4FB43FD1-4D68-427E-9176-D15321A32D74}" type="slidenum">
              <a:rPr lang="hr-HR" smtClean="0"/>
              <a:t>‹#›</a:t>
            </a:fld>
            <a:endParaRPr lang="hr-HR"/>
          </a:p>
        </p:txBody>
      </p:sp>
    </p:spTree>
    <p:extLst>
      <p:ext uri="{BB962C8B-B14F-4D97-AF65-F5344CB8AC3E}">
        <p14:creationId xmlns:p14="http://schemas.microsoft.com/office/powerpoint/2010/main" val="15247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253C937-0F37-436A-A2D4-7A9D1D1F924B}" type="datetimeFigureOut">
              <a:rPr lang="hr-HR" smtClean="0"/>
              <a:t>26.1.2026.</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4FB43FD1-4D68-427E-9176-D15321A32D74}" type="slidenum">
              <a:rPr lang="hr-HR" smtClean="0"/>
              <a:t>‹#›</a:t>
            </a:fld>
            <a:endParaRPr lang="hr-HR"/>
          </a:p>
        </p:txBody>
      </p:sp>
    </p:spTree>
    <p:extLst>
      <p:ext uri="{BB962C8B-B14F-4D97-AF65-F5344CB8AC3E}">
        <p14:creationId xmlns:p14="http://schemas.microsoft.com/office/powerpoint/2010/main" val="4181808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53C937-0F37-436A-A2D4-7A9D1D1F924B}" type="datetimeFigureOut">
              <a:rPr lang="hr-HR" smtClean="0"/>
              <a:t>26.1.2026.</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4FB43FD1-4D68-427E-9176-D15321A32D74}" type="slidenum">
              <a:rPr lang="hr-HR" smtClean="0"/>
              <a:t>‹#›</a:t>
            </a:fld>
            <a:endParaRPr lang="hr-HR"/>
          </a:p>
        </p:txBody>
      </p:sp>
    </p:spTree>
    <p:extLst>
      <p:ext uri="{BB962C8B-B14F-4D97-AF65-F5344CB8AC3E}">
        <p14:creationId xmlns:p14="http://schemas.microsoft.com/office/powerpoint/2010/main" val="2407821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253C937-0F37-436A-A2D4-7A9D1D1F924B}" type="datetimeFigureOut">
              <a:rPr lang="hr-HR" smtClean="0"/>
              <a:t>26.1.2026.</a:t>
            </a:fld>
            <a:endParaRPr lang="hr-H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hr-H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FB43FD1-4D68-427E-9176-D15321A32D74}" type="slidenum">
              <a:rPr lang="hr-HR" smtClean="0"/>
              <a:t>‹#›</a:t>
            </a:fld>
            <a:endParaRPr lang="hr-H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88843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F253C937-0F37-436A-A2D4-7A9D1D1F924B}" type="datetimeFigureOut">
              <a:rPr lang="hr-HR" smtClean="0"/>
              <a:t>26.1.2026.</a:t>
            </a:fld>
            <a:endParaRPr lang="hr-H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hr-H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4FB43FD1-4D68-427E-9176-D15321A32D74}" type="slidenum">
              <a:rPr lang="hr-HR" smtClean="0"/>
              <a:t>‹#›</a:t>
            </a:fld>
            <a:endParaRPr lang="hr-H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06663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F253C937-0F37-436A-A2D4-7A9D1D1F924B}" type="datetimeFigureOut">
              <a:rPr lang="hr-HR" smtClean="0"/>
              <a:t>26.1.2026.</a:t>
            </a:fld>
            <a:endParaRPr lang="hr-H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hr-H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4FB43FD1-4D68-427E-9176-D15321A32D74}" type="slidenum">
              <a:rPr lang="hr-HR" smtClean="0"/>
              <a:t>‹#›</a:t>
            </a:fld>
            <a:endParaRPr lang="hr-H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173072106"/>
      </p:ext>
    </p:extLst>
  </p:cSld>
  <p:clrMap bg1="lt1" tx1="dk1" bg2="lt2" tx2="dk2" accent1="accent1" accent2="accent2" accent3="accent3" accent4="accent4" accent5="accent5" accent6="accent6" hlink="hlink" folHlink="folHlink"/>
  <p:sldLayoutIdLst>
    <p:sldLayoutId id="2147484088" r:id="rId1"/>
    <p:sldLayoutId id="2147484089" r:id="rId2"/>
    <p:sldLayoutId id="2147484090" r:id="rId3"/>
    <p:sldLayoutId id="2147484091" r:id="rId4"/>
    <p:sldLayoutId id="2147484092" r:id="rId5"/>
    <p:sldLayoutId id="2147484093" r:id="rId6"/>
    <p:sldLayoutId id="2147484094" r:id="rId7"/>
    <p:sldLayoutId id="2147484095" r:id="rId8"/>
    <p:sldLayoutId id="2147484096" r:id="rId9"/>
    <p:sldLayoutId id="2147484097" r:id="rId10"/>
    <p:sldLayoutId id="2147484098"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mailto:info@aem.hr"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89391"/>
            <a:ext cx="10515600" cy="6079218"/>
          </a:xfrm>
          <a:solidFill>
            <a:schemeClr val="bg1"/>
          </a:solidFill>
        </p:spPr>
        <p:txBody>
          <a:bodyPr>
            <a:normAutofit/>
          </a:bodyPr>
          <a:lstStyle/>
          <a:p>
            <a:pPr algn="ctr"/>
            <a:br>
              <a:rPr lang="en-US" sz="3600" dirty="0">
                <a:solidFill>
                  <a:schemeClr val="tx1"/>
                </a:solidFill>
                <a:latin typeface="Trebuchet MS" panose="020B0603020202020204" pitchFamily="34" charset="0"/>
              </a:rPr>
            </a:br>
            <a:br>
              <a:rPr lang="en-US" sz="3600" dirty="0">
                <a:solidFill>
                  <a:schemeClr val="tx1"/>
                </a:solidFill>
                <a:latin typeface="Trebuchet MS" panose="020B0603020202020204" pitchFamily="34" charset="0"/>
              </a:rPr>
            </a:br>
            <a:r>
              <a:rPr lang="hr-HR" sz="3600" dirty="0">
                <a:solidFill>
                  <a:schemeClr val="tx1"/>
                </a:solidFill>
                <a:latin typeface="Verdana" panose="020B0604030504040204" pitchFamily="34" charset="0"/>
                <a:ea typeface="Verdana" panose="020B0604030504040204" pitchFamily="34" charset="0"/>
              </a:rPr>
              <a:t>Financijsko pravdanje fonda </a:t>
            </a:r>
            <a:r>
              <a:rPr lang="en-US" sz="3600" dirty="0">
                <a:solidFill>
                  <a:schemeClr val="tx1"/>
                </a:solidFill>
                <a:latin typeface="Verdana" panose="020B0604030504040204" pitchFamily="34" charset="0"/>
                <a:ea typeface="Verdana" panose="020B0604030504040204" pitchFamily="34" charset="0"/>
              </a:rPr>
              <a:t>5</a:t>
            </a:r>
            <a:r>
              <a:rPr lang="hr-HR" sz="3600" dirty="0">
                <a:solidFill>
                  <a:schemeClr val="tx1"/>
                </a:solidFill>
                <a:latin typeface="Verdana" panose="020B0604030504040204" pitchFamily="34" charset="0"/>
                <a:ea typeface="Verdana" panose="020B0604030504040204" pitchFamily="34" charset="0"/>
              </a:rPr>
              <a:t>/2</a:t>
            </a:r>
            <a:r>
              <a:rPr lang="en-US" sz="3600" dirty="0">
                <a:solidFill>
                  <a:schemeClr val="tx1"/>
                </a:solidFill>
                <a:latin typeface="Verdana" panose="020B0604030504040204" pitchFamily="34" charset="0"/>
                <a:ea typeface="Verdana" panose="020B0604030504040204" pitchFamily="34" charset="0"/>
              </a:rPr>
              <a:t>4</a:t>
            </a:r>
            <a:r>
              <a:rPr lang="hr-HR" sz="3600" dirty="0">
                <a:solidFill>
                  <a:schemeClr val="tx1"/>
                </a:solidFill>
                <a:latin typeface="Verdana" panose="020B0604030504040204" pitchFamily="34" charset="0"/>
                <a:ea typeface="Verdana" panose="020B0604030504040204" pitchFamily="34" charset="0"/>
              </a:rPr>
              <a:t> (državna potpora) za 202</a:t>
            </a:r>
            <a:r>
              <a:rPr lang="en-US" sz="3600" dirty="0">
                <a:solidFill>
                  <a:schemeClr val="tx1"/>
                </a:solidFill>
                <a:latin typeface="Verdana" panose="020B0604030504040204" pitchFamily="34" charset="0"/>
                <a:ea typeface="Verdana" panose="020B0604030504040204" pitchFamily="34" charset="0"/>
              </a:rPr>
              <a:t>5</a:t>
            </a:r>
            <a:r>
              <a:rPr lang="hr-HR" sz="3600" dirty="0">
                <a:solidFill>
                  <a:schemeClr val="tx1"/>
                </a:solidFill>
                <a:latin typeface="Verdana" panose="020B0604030504040204" pitchFamily="34" charset="0"/>
                <a:ea typeface="Verdana" panose="020B0604030504040204" pitchFamily="34" charset="0"/>
              </a:rPr>
              <a:t>. godinu se provodi putem sučelja </a:t>
            </a:r>
            <a:r>
              <a:rPr lang="hr-HR" sz="3600" dirty="0" err="1">
                <a:solidFill>
                  <a:schemeClr val="tx1"/>
                </a:solidFill>
                <a:latin typeface="Verdana" panose="020B0604030504040204" pitchFamily="34" charset="0"/>
                <a:ea typeface="Verdana" panose="020B0604030504040204" pitchFamily="34" charset="0"/>
              </a:rPr>
              <a:t>ispmu</a:t>
            </a:r>
            <a:r>
              <a:rPr lang="hr-HR" sz="3600" dirty="0">
                <a:solidFill>
                  <a:schemeClr val="tx1"/>
                </a:solidFill>
                <a:latin typeface="Verdana" panose="020B0604030504040204" pitchFamily="34" charset="0"/>
                <a:ea typeface="Verdana" panose="020B0604030504040204" pitchFamily="34" charset="0"/>
              </a:rPr>
              <a:t> na </a:t>
            </a:r>
            <a:br>
              <a:rPr lang="en-US" sz="3600" dirty="0">
                <a:solidFill>
                  <a:schemeClr val="tx1"/>
                </a:solidFill>
                <a:latin typeface="Verdana" panose="020B0604030504040204" pitchFamily="34" charset="0"/>
                <a:ea typeface="Verdana" panose="020B0604030504040204" pitchFamily="34" charset="0"/>
              </a:rPr>
            </a:br>
            <a:r>
              <a:rPr lang="hr-HR" sz="3600" dirty="0">
                <a:solidFill>
                  <a:schemeClr val="tx1"/>
                </a:solidFill>
                <a:latin typeface="Verdana" panose="020B0604030504040204" pitchFamily="34" charset="0"/>
                <a:ea typeface="Verdana" panose="020B0604030504040204" pitchFamily="34" charset="0"/>
              </a:rPr>
              <a:t>web stranici AEM-a !</a:t>
            </a:r>
            <a:br>
              <a:rPr lang="hr-HR" sz="3600" dirty="0">
                <a:latin typeface="Trebuchet MS" panose="020B0603020202020204" pitchFamily="34" charset="0"/>
              </a:rPr>
            </a:br>
            <a:br>
              <a:rPr lang="hr-HR" sz="3200" dirty="0">
                <a:latin typeface="Trebuchet MS" panose="020B0603020202020204" pitchFamily="34" charset="0"/>
              </a:rPr>
            </a:br>
            <a:r>
              <a:rPr lang="hr-HR" sz="3200" dirty="0">
                <a:latin typeface="Trebuchet MS" panose="020B0603020202020204" pitchFamily="34" charset="0"/>
              </a:rPr>
              <a:t> </a:t>
            </a:r>
            <a:br>
              <a:rPr lang="hr-HR" sz="3200" dirty="0">
                <a:latin typeface="Trebuchet MS" panose="020B0603020202020204" pitchFamily="34" charset="0"/>
              </a:rPr>
            </a:br>
            <a:br>
              <a:rPr lang="hr-HR" sz="3200" dirty="0">
                <a:latin typeface="Trebuchet MS" panose="020B0603020202020204" pitchFamily="34" charset="0"/>
              </a:rPr>
            </a:br>
            <a:endParaRPr lang="hr-HR" sz="2800" dirty="0">
              <a:latin typeface="Trebuchet MS" panose="020B060302020202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9185" y="4409872"/>
            <a:ext cx="3067478" cy="1457528"/>
          </a:xfrm>
          <a:prstGeom prst="rect">
            <a:avLst/>
          </a:prstGeom>
          <a:solidFill>
            <a:srgbClr val="FFFFFF"/>
          </a:solidFill>
        </p:spPr>
      </p:pic>
    </p:spTree>
    <p:extLst>
      <p:ext uri="{BB962C8B-B14F-4D97-AF65-F5344CB8AC3E}">
        <p14:creationId xmlns:p14="http://schemas.microsoft.com/office/powerpoint/2010/main" val="3955105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B854C-9280-8369-0848-B8A85460C6AD}"/>
              </a:ext>
            </a:extLst>
          </p:cNvPr>
          <p:cNvSpPr>
            <a:spLocks noGrp="1"/>
          </p:cNvSpPr>
          <p:nvPr>
            <p:ph type="title"/>
          </p:nvPr>
        </p:nvSpPr>
        <p:spPr>
          <a:xfrm>
            <a:off x="1371600" y="685799"/>
            <a:ext cx="9601200" cy="6172201"/>
          </a:xfrm>
        </p:spPr>
        <p:txBody>
          <a:bodyPr>
            <a:normAutofit/>
          </a:bodyPr>
          <a:lstStyle/>
          <a:p>
            <a:r>
              <a:rPr lang="hr-HR" sz="2000" dirty="0">
                <a:solidFill>
                  <a:schemeClr val="tx1"/>
                </a:solidFill>
                <a:latin typeface="Verdana" panose="020B0604030504040204" pitchFamily="34" charset="0"/>
                <a:ea typeface="Verdana" panose="020B0604030504040204" pitchFamily="34" charset="0"/>
              </a:rPr>
              <a:t>4. Unutar kategorije </a:t>
            </a:r>
            <a:r>
              <a:rPr lang="en-US" sz="2000" b="1" dirty="0">
                <a:solidFill>
                  <a:schemeClr val="tx1"/>
                </a:solidFill>
                <a:latin typeface="Verdana" panose="020B0604030504040204" pitchFamily="34" charset="0"/>
                <a:ea typeface="Verdana" panose="020B0604030504040204" pitchFamily="34" charset="0"/>
              </a:rPr>
              <a:t>O</a:t>
            </a:r>
            <a:r>
              <a:rPr lang="hr-HR" sz="2000" b="1" dirty="0">
                <a:solidFill>
                  <a:schemeClr val="tx1"/>
                </a:solidFill>
                <a:latin typeface="Verdana" panose="020B0604030504040204" pitchFamily="34" charset="0"/>
                <a:ea typeface="Verdana" panose="020B0604030504040204" pitchFamily="34" charset="0"/>
              </a:rPr>
              <a:t>stalih troškova </a:t>
            </a:r>
            <a:r>
              <a:rPr lang="hr-HR" sz="2000" dirty="0">
                <a:solidFill>
                  <a:schemeClr val="tx1"/>
                </a:solidFill>
                <a:latin typeface="Verdana" panose="020B0604030504040204" pitchFamily="34" charset="0"/>
                <a:ea typeface="Verdana" panose="020B0604030504040204" pitchFamily="34" charset="0"/>
              </a:rPr>
              <a:t>prihvatljivi troškovi su samo: </a:t>
            </a:r>
            <a:br>
              <a:rPr lang="hr-HR" sz="2000" dirty="0">
                <a:solidFill>
                  <a:schemeClr val="tx1"/>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usluge rada vanjskog osoblja (troškovi po osnovi rada/pružene usluge koju pruža pravni subjekt – obrt ili tvrtka – čiji su zaposlenici to vanjsko osoblje), </a:t>
            </a:r>
            <a:br>
              <a:rPr lang="hr-HR" sz="2000" dirty="0">
                <a:solidFill>
                  <a:schemeClr val="tx1"/>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naknade za korištenje prava intelektualnog vlasništva</a:t>
            </a:r>
            <a:r>
              <a:rPr lang="en-US" sz="2000" dirty="0">
                <a:solidFill>
                  <a:schemeClr val="tx1"/>
                </a:solidFill>
                <a:latin typeface="Verdana" panose="020B0604030504040204" pitchFamily="34" charset="0"/>
                <a:ea typeface="Verdana" panose="020B0604030504040204" pitchFamily="34" charset="0"/>
              </a:rPr>
              <a:t>,</a:t>
            </a:r>
            <a:r>
              <a:rPr lang="hr-HR" sz="2000" dirty="0">
                <a:solidFill>
                  <a:schemeClr val="tx1"/>
                </a:solidFill>
                <a:latin typeface="Verdana" panose="020B0604030504040204" pitchFamily="34" charset="0"/>
                <a:ea typeface="Verdana" panose="020B0604030504040204" pitchFamily="34" charset="0"/>
              </a:rPr>
              <a:t> </a:t>
            </a:r>
            <a:br>
              <a:rPr lang="hr-HR" sz="2000" dirty="0">
                <a:solidFill>
                  <a:srgbClr val="FF0000"/>
                </a:solidFill>
                <a:latin typeface="Verdana" panose="020B0604030504040204" pitchFamily="34" charset="0"/>
                <a:ea typeface="Verdana" panose="020B0604030504040204" pitchFamily="34" charset="0"/>
              </a:rPr>
            </a:br>
            <a:r>
              <a:rPr lang="hr-HR" sz="2000" b="1" dirty="0">
                <a:solidFill>
                  <a:schemeClr val="tx1"/>
                </a:solidFill>
                <a:latin typeface="Verdana" panose="020B0604030504040204" pitchFamily="34" charset="0"/>
                <a:ea typeface="Verdana" panose="020B0604030504040204" pitchFamily="34" charset="0"/>
              </a:rPr>
              <a:t>prihvatljivi paušalni troškovi</a:t>
            </a:r>
            <a:r>
              <a:rPr lang="hr-HR" sz="2000" dirty="0">
                <a:solidFill>
                  <a:schemeClr val="tx1"/>
                </a:solidFill>
                <a:latin typeface="Verdana" panose="020B0604030504040204" pitchFamily="34" charset="0"/>
                <a:ea typeface="Verdana" panose="020B0604030504040204" pitchFamily="34" charset="0"/>
              </a:rPr>
              <a:t>: </a:t>
            </a:r>
            <a:br>
              <a:rPr lang="hr-HR" sz="2000" dirty="0">
                <a:solidFill>
                  <a:schemeClr val="tx1"/>
                </a:solidFill>
                <a:effectLst/>
                <a:latin typeface="Verdana" panose="020B0604030504040204" pitchFamily="34" charset="0"/>
                <a:ea typeface="Verdana" panose="020B0604030504040204" pitchFamily="34" charset="0"/>
                <a:cs typeface="Calibri" panose="020F0502020204030204" pitchFamily="34" charset="0"/>
              </a:rPr>
            </a:br>
            <a:r>
              <a:rPr lang="hr-HR" sz="2000" dirty="0">
                <a:solidFill>
                  <a:schemeClr val="tx1"/>
                </a:solidFill>
                <a:effectLst/>
                <a:latin typeface="Verdana" panose="020B0604030504040204" pitchFamily="34" charset="0"/>
                <a:ea typeface="Verdana" panose="020B0604030504040204" pitchFamily="34" charset="0"/>
                <a:cs typeface="Calibri" panose="020F0502020204030204" pitchFamily="34" charset="0"/>
              </a:rPr>
              <a:t>za korištenje studija s televizijskom opremom u vlasništvu podnositelja i </a:t>
            </a:r>
            <a:br>
              <a:rPr lang="hr-HR" sz="2000" dirty="0">
                <a:solidFill>
                  <a:schemeClr val="tx1"/>
                </a:solidFill>
                <a:effectLst/>
                <a:latin typeface="Verdana" panose="020B0604030504040204" pitchFamily="34" charset="0"/>
                <a:ea typeface="Verdana" panose="020B0604030504040204" pitchFamily="34" charset="0"/>
                <a:cs typeface="Calibri" panose="020F0502020204030204" pitchFamily="34" charset="0"/>
              </a:rPr>
            </a:br>
            <a:r>
              <a:rPr lang="hr-HR" sz="2000" dirty="0">
                <a:solidFill>
                  <a:schemeClr val="tx1"/>
                </a:solidFill>
                <a:effectLst/>
                <a:latin typeface="Verdana" panose="020B0604030504040204" pitchFamily="34" charset="0"/>
                <a:ea typeface="Verdana" panose="020B0604030504040204" pitchFamily="34" charset="0"/>
              </a:rPr>
              <a:t>za korištenje EN</a:t>
            </a:r>
            <a:r>
              <a:rPr lang="en-US" sz="2000" dirty="0">
                <a:solidFill>
                  <a:schemeClr val="tx1"/>
                </a:solidFill>
                <a:effectLst/>
                <a:latin typeface="Verdana" panose="020B0604030504040204" pitchFamily="34" charset="0"/>
                <a:ea typeface="Verdana" panose="020B0604030504040204" pitchFamily="34" charset="0"/>
              </a:rPr>
              <a:t>G</a:t>
            </a:r>
            <a:r>
              <a:rPr lang="hr-HR" sz="2000" dirty="0">
                <a:solidFill>
                  <a:schemeClr val="tx1"/>
                </a:solidFill>
                <a:effectLst/>
                <a:latin typeface="Verdana" panose="020B0604030504040204" pitchFamily="34" charset="0"/>
                <a:ea typeface="Verdana" panose="020B0604030504040204" pitchFamily="34" charset="0"/>
              </a:rPr>
              <a:t> opreme u vlasništvu podnositelja prijave i montaža za snimanje i produkciju na terenu.</a:t>
            </a:r>
            <a:br>
              <a:rPr lang="hr-HR" sz="2100" dirty="0">
                <a:effectLst/>
                <a:latin typeface="Trebuchet MS" panose="020B0603020202020204" pitchFamily="34" charset="0"/>
                <a:ea typeface="Calibri" panose="020F0502020204030204" pitchFamily="34" charset="0"/>
              </a:rPr>
            </a:br>
            <a:br>
              <a:rPr lang="hr-HR" sz="2000" dirty="0">
                <a:effectLst/>
                <a:latin typeface="Trebuchet MS" panose="020B0603020202020204" pitchFamily="34" charset="0"/>
                <a:ea typeface="Times New Roman" panose="02020603050405020304" pitchFamily="18" charset="0"/>
              </a:rPr>
            </a:br>
            <a:br>
              <a:rPr lang="hr-HR" sz="2000" dirty="0">
                <a:effectLst/>
                <a:latin typeface="Trebuchet MS" panose="020B0603020202020204" pitchFamily="34" charset="0"/>
                <a:ea typeface="Calibri" panose="020F0502020204030204" pitchFamily="34" charset="0"/>
              </a:rPr>
            </a:br>
            <a:br>
              <a:rPr lang="hr-HR" sz="2000" dirty="0">
                <a:latin typeface="Trebuchet MS" panose="020B0603020202020204" pitchFamily="34" charset="0"/>
              </a:rPr>
            </a:br>
            <a:endParaRPr lang="hr-HR" sz="2000" dirty="0"/>
          </a:p>
        </p:txBody>
      </p:sp>
    </p:spTree>
    <p:extLst>
      <p:ext uri="{BB962C8B-B14F-4D97-AF65-F5344CB8AC3E}">
        <p14:creationId xmlns:p14="http://schemas.microsoft.com/office/powerpoint/2010/main" val="957288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26818"/>
          </a:xfrm>
        </p:spPr>
        <p:txBody>
          <a:bodyPr>
            <a:normAutofit/>
          </a:bodyPr>
          <a:lstStyle/>
          <a:p>
            <a:r>
              <a:rPr lang="pl-PL" sz="2000" dirty="0">
                <a:solidFill>
                  <a:schemeClr val="tx1"/>
                </a:solidFill>
                <a:latin typeface="Verdana" panose="020B0604030504040204" pitchFamily="34" charset="0"/>
                <a:ea typeface="Verdana" panose="020B0604030504040204" pitchFamily="34" charset="0"/>
              </a:rPr>
              <a:t>Sve dodatne upite vezano uz financijsko pravdanje fonda </a:t>
            </a:r>
            <a:r>
              <a:rPr lang="en-US" sz="2000" dirty="0">
                <a:solidFill>
                  <a:schemeClr val="tx1"/>
                </a:solidFill>
                <a:latin typeface="Verdana" panose="020B0604030504040204" pitchFamily="34" charset="0"/>
                <a:ea typeface="Verdana" panose="020B0604030504040204" pitchFamily="34" charset="0"/>
              </a:rPr>
              <a:t>5</a:t>
            </a:r>
            <a:r>
              <a:rPr lang="pl-PL" sz="2000" dirty="0">
                <a:solidFill>
                  <a:schemeClr val="tx1"/>
                </a:solidFill>
                <a:latin typeface="Verdana" panose="020B0604030504040204" pitchFamily="34" charset="0"/>
                <a:ea typeface="Verdana" panose="020B0604030504040204" pitchFamily="34" charset="0"/>
              </a:rPr>
              <a:t>/2</a:t>
            </a:r>
            <a:r>
              <a:rPr lang="en-US" sz="2000" dirty="0">
                <a:solidFill>
                  <a:schemeClr val="tx1"/>
                </a:solidFill>
                <a:latin typeface="Verdana" panose="020B0604030504040204" pitchFamily="34" charset="0"/>
                <a:ea typeface="Verdana" panose="020B0604030504040204" pitchFamily="34" charset="0"/>
              </a:rPr>
              <a:t>4</a:t>
            </a:r>
            <a:r>
              <a:rPr lang="pl-PL" sz="2000" dirty="0">
                <a:solidFill>
                  <a:schemeClr val="tx1"/>
                </a:solidFill>
                <a:latin typeface="Verdana" panose="020B0604030504040204" pitchFamily="34" charset="0"/>
                <a:ea typeface="Verdana" panose="020B0604030504040204" pitchFamily="34" charset="0"/>
              </a:rPr>
              <a:t> za 202</a:t>
            </a:r>
            <a:r>
              <a:rPr lang="en-US" sz="2000" dirty="0">
                <a:solidFill>
                  <a:schemeClr val="tx1"/>
                </a:solidFill>
                <a:latin typeface="Verdana" panose="020B0604030504040204" pitchFamily="34" charset="0"/>
                <a:ea typeface="Verdana" panose="020B0604030504040204" pitchFamily="34" charset="0"/>
              </a:rPr>
              <a:t>5</a:t>
            </a:r>
            <a:r>
              <a:rPr lang="pl-PL" sz="2000">
                <a:solidFill>
                  <a:schemeClr val="tx1"/>
                </a:solidFill>
                <a:latin typeface="Verdana" panose="020B0604030504040204" pitchFamily="34" charset="0"/>
                <a:ea typeface="Verdana" panose="020B0604030504040204" pitchFamily="34" charset="0"/>
              </a:rPr>
              <a:t>. </a:t>
            </a:r>
            <a:r>
              <a:rPr lang="en-US" sz="2000" dirty="0" err="1">
                <a:solidFill>
                  <a:schemeClr val="tx1"/>
                </a:solidFill>
                <a:latin typeface="Verdana" panose="020B0604030504040204" pitchFamily="34" charset="0"/>
                <a:ea typeface="Verdana" panose="020B0604030504040204" pitchFamily="34" charset="0"/>
              </a:rPr>
              <a:t>godinu</a:t>
            </a:r>
            <a:r>
              <a:rPr lang="en-US" sz="2000" dirty="0">
                <a:solidFill>
                  <a:schemeClr val="tx1"/>
                </a:solidFill>
                <a:latin typeface="Verdana" panose="020B0604030504040204" pitchFamily="34" charset="0"/>
                <a:ea typeface="Verdana" panose="020B0604030504040204" pitchFamily="34" charset="0"/>
              </a:rPr>
              <a:t> </a:t>
            </a:r>
            <a:r>
              <a:rPr lang="en-US" sz="2000" dirty="0" err="1">
                <a:solidFill>
                  <a:schemeClr val="tx1"/>
                </a:solidFill>
                <a:latin typeface="Verdana" panose="020B0604030504040204" pitchFamily="34" charset="0"/>
                <a:ea typeface="Verdana" panose="020B0604030504040204" pitchFamily="34" charset="0"/>
              </a:rPr>
              <a:t>šaljite</a:t>
            </a:r>
            <a:r>
              <a:rPr lang="en-US" sz="2000" dirty="0">
                <a:solidFill>
                  <a:schemeClr val="tx1"/>
                </a:solidFill>
                <a:latin typeface="Verdana" panose="020B0604030504040204" pitchFamily="34" charset="0"/>
                <a:ea typeface="Verdana" panose="020B0604030504040204" pitchFamily="34" charset="0"/>
              </a:rPr>
              <a:t> </a:t>
            </a:r>
            <a:r>
              <a:rPr lang="en-US" sz="2000" dirty="0" err="1">
                <a:solidFill>
                  <a:schemeClr val="tx1"/>
                </a:solidFill>
                <a:latin typeface="Verdana" panose="020B0604030504040204" pitchFamily="34" charset="0"/>
                <a:ea typeface="Verdana" panose="020B0604030504040204" pitchFamily="34" charset="0"/>
              </a:rPr>
              <a:t>na</a:t>
            </a:r>
            <a:r>
              <a:rPr lang="en-US" sz="2000" dirty="0">
                <a:solidFill>
                  <a:schemeClr val="tx1"/>
                </a:solidFill>
                <a:latin typeface="Verdana" panose="020B0604030504040204" pitchFamily="34" charset="0"/>
                <a:ea typeface="Verdana" panose="020B0604030504040204" pitchFamily="34" charset="0"/>
              </a:rPr>
              <a:t> e-mail </a:t>
            </a:r>
            <a:r>
              <a:rPr lang="en-US" sz="2000" dirty="0" err="1">
                <a:solidFill>
                  <a:schemeClr val="tx1"/>
                </a:solidFill>
                <a:latin typeface="Verdana" panose="020B0604030504040204" pitchFamily="34" charset="0"/>
                <a:ea typeface="Verdana" panose="020B0604030504040204" pitchFamily="34" charset="0"/>
              </a:rPr>
              <a:t>adresu</a:t>
            </a:r>
            <a:r>
              <a:rPr lang="pl-PL" sz="2000" dirty="0">
                <a:solidFill>
                  <a:schemeClr val="tx1"/>
                </a:solidFill>
                <a:latin typeface="Verdana" panose="020B0604030504040204" pitchFamily="34" charset="0"/>
                <a:ea typeface="Verdana" panose="020B0604030504040204" pitchFamily="34" charset="0"/>
              </a:rPr>
              <a:t>:</a:t>
            </a:r>
            <a:r>
              <a:rPr lang="en-US" sz="2000" dirty="0">
                <a:solidFill>
                  <a:schemeClr val="tx1"/>
                </a:solidFill>
                <a:latin typeface="Verdana" panose="020B0604030504040204" pitchFamily="34" charset="0"/>
                <a:ea typeface="Verdana" panose="020B0604030504040204" pitchFamily="34" charset="0"/>
              </a:rPr>
              <a:t> </a:t>
            </a:r>
            <a:r>
              <a:rPr lang="en-US" sz="2000" dirty="0">
                <a:solidFill>
                  <a:schemeClr val="tx1"/>
                </a:solidFill>
                <a:latin typeface="Verdana" panose="020B0604030504040204" pitchFamily="34" charset="0"/>
                <a:ea typeface="Verdana" panose="020B0604030504040204" pitchFamily="34" charset="0"/>
                <a:hlinkClick r:id="rId2">
                  <a:extLst>
                    <a:ext uri="{A12FA001-AC4F-418D-AE19-62706E023703}">
                      <ahyp:hlinkClr xmlns:ahyp="http://schemas.microsoft.com/office/drawing/2018/hyperlinkcolor" val="tx"/>
                    </a:ext>
                  </a:extLst>
                </a:hlinkClick>
              </a:rPr>
              <a:t>info@aem.hr</a:t>
            </a:r>
            <a:r>
              <a:rPr lang="en-US" sz="2000" dirty="0">
                <a:solidFill>
                  <a:schemeClr val="tx1"/>
                </a:solidFill>
                <a:latin typeface="Verdana" panose="020B0604030504040204" pitchFamily="34" charset="0"/>
                <a:ea typeface="Verdana" panose="020B0604030504040204" pitchFamily="34" charset="0"/>
              </a:rPr>
              <a:t> </a:t>
            </a:r>
            <a:endParaRPr lang="hr-HR" sz="2000"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49016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79218"/>
          </a:xfrm>
        </p:spPr>
        <p:txBody>
          <a:bodyPr>
            <a:normAutofit/>
          </a:bodyPr>
          <a:lstStyle/>
          <a:p>
            <a:pPr marL="457200" indent="-457200">
              <a:buFont typeface="Wingdings" panose="05000000000000000000" pitchFamily="2" charset="2"/>
              <a:buChar char="q"/>
            </a:pPr>
            <a:r>
              <a:rPr lang="hr-HR" sz="2700" b="1" dirty="0">
                <a:solidFill>
                  <a:schemeClr val="tx1"/>
                </a:solidFill>
                <a:latin typeface="Verdana" panose="020B0604030504040204" pitchFamily="34" charset="0"/>
                <a:ea typeface="Verdana" panose="020B0604030504040204" pitchFamily="34" charset="0"/>
              </a:rPr>
              <a:t>Važno !</a:t>
            </a:r>
            <a:br>
              <a:rPr lang="hr-HR" sz="3200" b="1" dirty="0">
                <a:solidFill>
                  <a:schemeClr val="tx1"/>
                </a:solidFill>
                <a:latin typeface="Trebuchet MS" panose="020B0603020202020204" pitchFamily="34" charset="0"/>
              </a:rPr>
            </a:br>
            <a:br>
              <a:rPr lang="hr-HR" sz="2800" b="1" dirty="0">
                <a:solidFill>
                  <a:schemeClr val="tx1"/>
                </a:solidFill>
                <a:latin typeface="Trebuchet MS" panose="020B0603020202020204" pitchFamily="34" charset="0"/>
              </a:rPr>
            </a:br>
            <a:r>
              <a:rPr lang="hr-HR" sz="2000" dirty="0">
                <a:solidFill>
                  <a:schemeClr val="tx1"/>
                </a:solidFill>
                <a:latin typeface="Verdana" panose="020B0604030504040204" pitchFamily="34" charset="0"/>
                <a:ea typeface="Verdana" panose="020B0604030504040204" pitchFamily="34" charset="0"/>
              </a:rPr>
              <a:t>Podloga za unos iznosa prihvatljivih pojedinačnih troškova kod neprofitnih organizacija obveznika vođenja dvojnog knjigovodstva i trgovačkih društava je analitička bruto bilanca za 202</a:t>
            </a:r>
            <a:r>
              <a:rPr lang="en-US" sz="2000" dirty="0">
                <a:solidFill>
                  <a:schemeClr val="tx1"/>
                </a:solidFill>
                <a:latin typeface="Verdana" panose="020B0604030504040204" pitchFamily="34" charset="0"/>
                <a:ea typeface="Verdana" panose="020B0604030504040204" pitchFamily="34" charset="0"/>
              </a:rPr>
              <a:t>5</a:t>
            </a:r>
            <a:r>
              <a:rPr lang="hr-HR" sz="2000" dirty="0">
                <a:solidFill>
                  <a:schemeClr val="tx1"/>
                </a:solidFill>
                <a:latin typeface="Verdana" panose="020B0604030504040204" pitchFamily="34" charset="0"/>
                <a:ea typeface="Verdana" panose="020B0604030504040204" pitchFamily="34" charset="0"/>
              </a:rPr>
              <a:t>. godinu izlistana na dan popunjavanja financijskog pravdanja, primjerice 31. siječnja ili 15. veljače 202</a:t>
            </a:r>
            <a:r>
              <a:rPr lang="en-US" sz="2000" dirty="0">
                <a:solidFill>
                  <a:schemeClr val="tx1"/>
                </a:solidFill>
                <a:latin typeface="Verdana" panose="020B0604030504040204" pitchFamily="34" charset="0"/>
                <a:ea typeface="Verdana" panose="020B0604030504040204" pitchFamily="34" charset="0"/>
              </a:rPr>
              <a:t>6</a:t>
            </a:r>
            <a:r>
              <a:rPr lang="hr-HR" sz="2000" dirty="0">
                <a:solidFill>
                  <a:schemeClr val="tx1"/>
                </a:solidFill>
                <a:latin typeface="Verdana" panose="020B0604030504040204" pitchFamily="34" charset="0"/>
                <a:ea typeface="Verdana" panose="020B0604030504040204" pitchFamily="34" charset="0"/>
              </a:rPr>
              <a:t>. godine, bez obzira što ona u tom trenutku kod nekih još neće biti u potpunosti konačna te ukoliko je primjenjivo putni nalozi koji su u </a:t>
            </a:r>
            <a:r>
              <a:rPr lang="hr-HR" sz="2000" b="0" i="0" dirty="0">
                <a:solidFill>
                  <a:schemeClr val="tx1"/>
                </a:solidFill>
                <a:effectLst/>
                <a:latin typeface="Verdana" panose="020B0604030504040204" pitchFamily="34" charset="0"/>
                <a:ea typeface="Verdana" panose="020B0604030504040204" pitchFamily="34" charset="0"/>
              </a:rPr>
              <a:t>direktnoj vezi s proizvodnjom i objavljivanjem konkretnog programa i/ili sadržaja Fonda – isto mora biti nedvojbeno vidljivo na samom </a:t>
            </a:r>
            <a:r>
              <a:rPr lang="hr-HR" sz="2000" b="1" i="0" dirty="0">
                <a:solidFill>
                  <a:schemeClr val="tx1"/>
                </a:solidFill>
                <a:effectLst/>
                <a:latin typeface="Verdana" panose="020B0604030504040204" pitchFamily="34" charset="0"/>
                <a:ea typeface="Verdana" panose="020B0604030504040204" pitchFamily="34" charset="0"/>
              </a:rPr>
              <a:t>izvješću</a:t>
            </a:r>
            <a:r>
              <a:rPr lang="hr-HR" sz="2000" b="0" i="0" dirty="0">
                <a:solidFill>
                  <a:schemeClr val="tx1"/>
                </a:solidFill>
                <a:effectLst/>
                <a:latin typeface="Verdana" panose="020B0604030504040204" pitchFamily="34" charset="0"/>
                <a:ea typeface="Verdana" panose="020B0604030504040204" pitchFamily="34" charset="0"/>
              </a:rPr>
              <a:t> </a:t>
            </a:r>
            <a:r>
              <a:rPr lang="hr-HR" sz="2000" b="1" i="0" dirty="0">
                <a:solidFill>
                  <a:schemeClr val="tx1"/>
                </a:solidFill>
                <a:effectLst/>
                <a:latin typeface="Verdana" panose="020B0604030504040204" pitchFamily="34" charset="0"/>
                <a:ea typeface="Verdana" panose="020B0604030504040204" pitchFamily="34" charset="0"/>
              </a:rPr>
              <a:t>putnog naloga</a:t>
            </a:r>
            <a:r>
              <a:rPr lang="hr-HR" sz="2000" b="0" i="0" dirty="0">
                <a:solidFill>
                  <a:schemeClr val="tx1"/>
                </a:solidFill>
                <a:effectLst/>
                <a:latin typeface="Verdana" panose="020B0604030504040204" pitchFamily="34" charset="0"/>
                <a:ea typeface="Verdana" panose="020B0604030504040204" pitchFamily="34" charset="0"/>
              </a:rPr>
              <a:t>. </a:t>
            </a:r>
            <a:br>
              <a:rPr lang="hr-HR" sz="2000" b="0" i="0" dirty="0">
                <a:solidFill>
                  <a:srgbClr val="FF0000"/>
                </a:solidFill>
                <a:effectLst/>
                <a:latin typeface="Verdana" panose="020B0604030504040204" pitchFamily="34" charset="0"/>
                <a:ea typeface="Verdana" panose="020B0604030504040204" pitchFamily="34" charset="0"/>
              </a:rPr>
            </a:br>
            <a:br>
              <a:rPr lang="hr-HR" sz="2000" b="1" dirty="0">
                <a:solidFill>
                  <a:srgbClr val="FF0000"/>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Podloga za unos iznosa prihvatljivih pojedinačnih troškova kod neprofitnih organizacija obveznika vođenja jednostavnog knjigovodstva je knjiga primitaka i izdataka za 202</a:t>
            </a:r>
            <a:r>
              <a:rPr lang="en-US" sz="2000" dirty="0">
                <a:solidFill>
                  <a:schemeClr val="tx1"/>
                </a:solidFill>
                <a:latin typeface="Verdana" panose="020B0604030504040204" pitchFamily="34" charset="0"/>
                <a:ea typeface="Verdana" panose="020B0604030504040204" pitchFamily="34" charset="0"/>
              </a:rPr>
              <a:t>5</a:t>
            </a:r>
            <a:r>
              <a:rPr lang="hr-HR" sz="2000" dirty="0">
                <a:solidFill>
                  <a:schemeClr val="tx1"/>
                </a:solidFill>
                <a:latin typeface="Verdana" panose="020B0604030504040204" pitchFamily="34" charset="0"/>
                <a:ea typeface="Verdana" panose="020B0604030504040204" pitchFamily="34" charset="0"/>
              </a:rPr>
              <a:t>. godinu te ukoliko je primjenjivo putni nalozi koji su u </a:t>
            </a:r>
            <a:r>
              <a:rPr lang="hr-HR" sz="2000" b="0" i="0" dirty="0">
                <a:solidFill>
                  <a:schemeClr val="tx1"/>
                </a:solidFill>
                <a:effectLst/>
                <a:latin typeface="Verdana" panose="020B0604030504040204" pitchFamily="34" charset="0"/>
                <a:ea typeface="Verdana" panose="020B0604030504040204" pitchFamily="34" charset="0"/>
              </a:rPr>
              <a:t>direktnoj vezi s proizvodnjom i objavljivanjem konkretnog programa i/ili sadržaja Fonda – isto mora biti nedvojbeno vidljivo na samom </a:t>
            </a:r>
            <a:r>
              <a:rPr lang="hr-HR" sz="2000" b="1" i="0" dirty="0">
                <a:solidFill>
                  <a:schemeClr val="tx1"/>
                </a:solidFill>
                <a:effectLst/>
                <a:latin typeface="Verdana" panose="020B0604030504040204" pitchFamily="34" charset="0"/>
                <a:ea typeface="Verdana" panose="020B0604030504040204" pitchFamily="34" charset="0"/>
              </a:rPr>
              <a:t>izvješću</a:t>
            </a:r>
            <a:r>
              <a:rPr lang="hr-HR" sz="2000" b="0" i="0" dirty="0">
                <a:solidFill>
                  <a:schemeClr val="tx1"/>
                </a:solidFill>
                <a:effectLst/>
                <a:latin typeface="Verdana" panose="020B0604030504040204" pitchFamily="34" charset="0"/>
                <a:ea typeface="Verdana" panose="020B0604030504040204" pitchFamily="34" charset="0"/>
              </a:rPr>
              <a:t> </a:t>
            </a:r>
            <a:r>
              <a:rPr lang="hr-HR" sz="2000" b="1" i="0" dirty="0">
                <a:solidFill>
                  <a:schemeClr val="tx1"/>
                </a:solidFill>
                <a:effectLst/>
                <a:latin typeface="Verdana" panose="020B0604030504040204" pitchFamily="34" charset="0"/>
                <a:ea typeface="Verdana" panose="020B0604030504040204" pitchFamily="34" charset="0"/>
              </a:rPr>
              <a:t>putnog naloga</a:t>
            </a:r>
            <a:r>
              <a:rPr lang="hr-HR" sz="2000" b="0" i="0" dirty="0">
                <a:solidFill>
                  <a:schemeClr val="tx1"/>
                </a:solidFill>
                <a:effectLst/>
                <a:latin typeface="Verdana" panose="020B0604030504040204" pitchFamily="34" charset="0"/>
                <a:ea typeface="Verdana" panose="020B0604030504040204" pitchFamily="34" charset="0"/>
              </a:rPr>
              <a:t>.</a:t>
            </a:r>
            <a:endParaRPr lang="hr-HR" sz="2600"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164726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79218"/>
          </a:xfrm>
        </p:spPr>
        <p:txBody>
          <a:bodyPr>
            <a:normAutofit/>
          </a:bodyPr>
          <a:lstStyle/>
          <a:p>
            <a:r>
              <a:rPr lang="hr-HR" sz="2000" dirty="0">
                <a:solidFill>
                  <a:schemeClr val="tx1"/>
                </a:solidFill>
                <a:latin typeface="Verdana" panose="020B0604030504040204" pitchFamily="34" charset="0"/>
                <a:ea typeface="Verdana" panose="020B0604030504040204" pitchFamily="34" charset="0"/>
              </a:rPr>
              <a:t>Analitičku bruto bilancu ili knjigu primitaka i izdataka kreiranu na datum početka popunjavanja financijskog pravdanja, a koje naravno služe kao podloge za unos iznosa troškova, za 202</a:t>
            </a:r>
            <a:r>
              <a:rPr lang="en-US" sz="2000" dirty="0">
                <a:solidFill>
                  <a:schemeClr val="tx1"/>
                </a:solidFill>
                <a:latin typeface="Verdana" panose="020B0604030504040204" pitchFamily="34" charset="0"/>
                <a:ea typeface="Verdana" panose="020B0604030504040204" pitchFamily="34" charset="0"/>
              </a:rPr>
              <a:t>5</a:t>
            </a:r>
            <a:r>
              <a:rPr lang="hr-HR" sz="2000" dirty="0">
                <a:solidFill>
                  <a:schemeClr val="tx1"/>
                </a:solidFill>
                <a:latin typeface="Verdana" panose="020B0604030504040204" pitchFamily="34" charset="0"/>
                <a:ea typeface="Verdana" panose="020B0604030504040204" pitchFamily="34" charset="0"/>
              </a:rPr>
              <a:t>. godinu pružatelj treba obavezno sačuvati kod sebe. </a:t>
            </a:r>
            <a:br>
              <a:rPr lang="hr-HR" sz="2000" dirty="0">
                <a:solidFill>
                  <a:schemeClr val="tx1"/>
                </a:solidFill>
                <a:latin typeface="Verdana" panose="020B0604030504040204" pitchFamily="34" charset="0"/>
                <a:ea typeface="Verdana" panose="020B0604030504040204" pitchFamily="34" charset="0"/>
              </a:rPr>
            </a:br>
            <a:br>
              <a:rPr lang="hr-HR" sz="2000" dirty="0">
                <a:solidFill>
                  <a:schemeClr val="tx1"/>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Iste je potrebno zajedno sa putni</a:t>
            </a:r>
            <a:r>
              <a:rPr lang="en-US" sz="2000" dirty="0">
                <a:solidFill>
                  <a:schemeClr val="tx1"/>
                </a:solidFill>
                <a:latin typeface="Verdana" panose="020B0604030504040204" pitchFamily="34" charset="0"/>
                <a:ea typeface="Verdana" panose="020B0604030504040204" pitchFamily="34" charset="0"/>
              </a:rPr>
              <a:t>m</a:t>
            </a:r>
            <a:r>
              <a:rPr lang="hr-HR" sz="2000" dirty="0">
                <a:solidFill>
                  <a:schemeClr val="tx1"/>
                </a:solidFill>
                <a:latin typeface="Verdana" panose="020B0604030504040204" pitchFamily="34" charset="0"/>
                <a:ea typeface="Verdana" panose="020B0604030504040204" pitchFamily="34" charset="0"/>
              </a:rPr>
              <a:t> nalozi</a:t>
            </a:r>
            <a:r>
              <a:rPr lang="en-US" sz="2000" dirty="0">
                <a:solidFill>
                  <a:schemeClr val="tx1"/>
                </a:solidFill>
                <a:latin typeface="Verdana" panose="020B0604030504040204" pitchFamily="34" charset="0"/>
                <a:ea typeface="Verdana" panose="020B0604030504040204" pitchFamily="34" charset="0"/>
              </a:rPr>
              <a:t>ma</a:t>
            </a:r>
            <a:r>
              <a:rPr lang="hr-HR" sz="2000" dirty="0">
                <a:solidFill>
                  <a:schemeClr val="tx1"/>
                </a:solidFill>
                <a:latin typeface="Verdana" panose="020B0604030504040204" pitchFamily="34" charset="0"/>
                <a:ea typeface="Verdana" panose="020B0604030504040204" pitchFamily="34" charset="0"/>
              </a:rPr>
              <a:t> (ukoliko je primjenjivo), koji su u </a:t>
            </a:r>
            <a:r>
              <a:rPr lang="hr-HR" sz="2000" b="0" i="0" dirty="0">
                <a:solidFill>
                  <a:schemeClr val="tx1"/>
                </a:solidFill>
                <a:effectLst/>
                <a:latin typeface="Verdana" panose="020B0604030504040204" pitchFamily="34" charset="0"/>
                <a:ea typeface="Verdana" panose="020B0604030504040204" pitchFamily="34" charset="0"/>
              </a:rPr>
              <a:t>direktnoj vezi s proizvodnjom i objavljivanjem konkretnog programa i/ili sadržaja Fonda – isto mora biti nedvojbeno vidljivo na samom </a:t>
            </a:r>
            <a:r>
              <a:rPr lang="hr-HR" sz="2000" b="1" i="0" dirty="0">
                <a:solidFill>
                  <a:schemeClr val="tx1"/>
                </a:solidFill>
                <a:effectLst/>
                <a:latin typeface="Verdana" panose="020B0604030504040204" pitchFamily="34" charset="0"/>
                <a:ea typeface="Verdana" panose="020B0604030504040204" pitchFamily="34" charset="0"/>
              </a:rPr>
              <a:t>izvješću</a:t>
            </a:r>
            <a:r>
              <a:rPr lang="hr-HR" sz="2000" b="0" i="0" dirty="0">
                <a:solidFill>
                  <a:schemeClr val="tx1"/>
                </a:solidFill>
                <a:effectLst/>
                <a:latin typeface="Verdana" panose="020B0604030504040204" pitchFamily="34" charset="0"/>
                <a:ea typeface="Verdana" panose="020B0604030504040204" pitchFamily="34" charset="0"/>
              </a:rPr>
              <a:t> </a:t>
            </a:r>
            <a:r>
              <a:rPr lang="hr-HR" sz="2000" b="1" i="0" dirty="0">
                <a:solidFill>
                  <a:schemeClr val="tx1"/>
                </a:solidFill>
                <a:effectLst/>
                <a:latin typeface="Verdana" panose="020B0604030504040204" pitchFamily="34" charset="0"/>
                <a:ea typeface="Verdana" panose="020B0604030504040204" pitchFamily="34" charset="0"/>
              </a:rPr>
              <a:t>putnog naloga</a:t>
            </a:r>
            <a:r>
              <a:rPr lang="hr-HR" sz="2000" i="0" dirty="0">
                <a:solidFill>
                  <a:schemeClr val="tx1"/>
                </a:solidFill>
                <a:effectLst/>
                <a:latin typeface="Verdana" panose="020B0604030504040204" pitchFamily="34" charset="0"/>
                <a:ea typeface="Verdana" panose="020B0604030504040204" pitchFamily="34" charset="0"/>
              </a:rPr>
              <a:t>,</a:t>
            </a:r>
            <a:r>
              <a:rPr lang="hr-HR" sz="2000" b="1" i="0" dirty="0">
                <a:solidFill>
                  <a:schemeClr val="tx1"/>
                </a:solidFill>
                <a:effectLst/>
                <a:latin typeface="Verdana" panose="020B0604030504040204" pitchFamily="34" charset="0"/>
                <a:ea typeface="Verdana" panose="020B0604030504040204" pitchFamily="34" charset="0"/>
              </a:rPr>
              <a:t> </a:t>
            </a:r>
            <a:r>
              <a:rPr lang="hr-HR" sz="2000" dirty="0">
                <a:solidFill>
                  <a:schemeClr val="tx1"/>
                </a:solidFill>
                <a:latin typeface="Verdana" panose="020B0604030504040204" pitchFamily="34" charset="0"/>
                <a:ea typeface="Verdana" panose="020B0604030504040204" pitchFamily="34" charset="0"/>
              </a:rPr>
              <a:t>skenirane „uploadati” putem web sučelja.</a:t>
            </a:r>
            <a:br>
              <a:rPr lang="hr-HR" sz="2800" dirty="0">
                <a:latin typeface="Trebuchet MS" panose="020B0603020202020204" pitchFamily="34" charset="0"/>
              </a:rPr>
            </a:br>
            <a:endParaRPr lang="hr-HR" sz="2800" dirty="0">
              <a:latin typeface="Trebuchet MS" panose="020B0603020202020204" pitchFamily="34" charset="0"/>
            </a:endParaRPr>
          </a:p>
        </p:txBody>
      </p:sp>
    </p:spTree>
    <p:extLst>
      <p:ext uri="{BB962C8B-B14F-4D97-AF65-F5344CB8AC3E}">
        <p14:creationId xmlns:p14="http://schemas.microsoft.com/office/powerpoint/2010/main" val="1638818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79218"/>
          </a:xfrm>
        </p:spPr>
        <p:txBody>
          <a:bodyPr>
            <a:normAutofit/>
          </a:bodyPr>
          <a:lstStyle/>
          <a:p>
            <a:r>
              <a:rPr lang="hr-HR" sz="2000" dirty="0">
                <a:solidFill>
                  <a:schemeClr val="tx1"/>
                </a:solidFill>
                <a:latin typeface="Verdana" panose="020B0604030504040204" pitchFamily="34" charset="0"/>
                <a:ea typeface="Verdana" panose="020B0604030504040204" pitchFamily="34" charset="0"/>
              </a:rPr>
              <a:t>Analitička bruto bilanca ili knjiga primitaka i izdataka nisu obrasci GFI-Pod ili obrasci bilance i izvještaja o prihodima i rashodima ili obrazac godišnjeg financijskog izvještaja o primicima i izdacima za 202</a:t>
            </a:r>
            <a:r>
              <a:rPr lang="en-US" sz="2000" dirty="0">
                <a:solidFill>
                  <a:schemeClr val="tx1"/>
                </a:solidFill>
                <a:latin typeface="Verdana" panose="020B0604030504040204" pitchFamily="34" charset="0"/>
                <a:ea typeface="Verdana" panose="020B0604030504040204" pitchFamily="34" charset="0"/>
              </a:rPr>
              <a:t>4</a:t>
            </a:r>
            <a:r>
              <a:rPr lang="hr-HR" sz="2000" dirty="0">
                <a:solidFill>
                  <a:schemeClr val="tx1"/>
                </a:solidFill>
                <a:latin typeface="Verdana" panose="020B0604030504040204" pitchFamily="34" charset="0"/>
                <a:ea typeface="Verdana" panose="020B0604030504040204" pitchFamily="34" charset="0"/>
              </a:rPr>
              <a:t>. godinu koji se predaju na Finu, molimo osobitu pažnju po tom pitanju te zatražite pomoć </a:t>
            </a:r>
            <a:r>
              <a:rPr lang="en-US" sz="2000" dirty="0">
                <a:solidFill>
                  <a:schemeClr val="tx1"/>
                </a:solidFill>
                <a:latin typeface="Verdana" panose="020B0604030504040204" pitchFamily="34" charset="0"/>
                <a:ea typeface="Verdana" panose="020B0604030504040204" pitchFamily="34" charset="0"/>
              </a:rPr>
              <a:t>V</a:t>
            </a:r>
            <a:r>
              <a:rPr lang="hr-HR" sz="2000" dirty="0" err="1">
                <a:solidFill>
                  <a:schemeClr val="tx1"/>
                </a:solidFill>
                <a:latin typeface="Verdana" panose="020B0604030504040204" pitchFamily="34" charset="0"/>
                <a:ea typeface="Verdana" panose="020B0604030504040204" pitchFamily="34" charset="0"/>
              </a:rPr>
              <a:t>aših</a:t>
            </a:r>
            <a:r>
              <a:rPr lang="hr-HR" sz="2000" dirty="0">
                <a:solidFill>
                  <a:schemeClr val="tx1"/>
                </a:solidFill>
                <a:latin typeface="Verdana" panose="020B0604030504040204" pitchFamily="34" charset="0"/>
                <a:ea typeface="Verdana" panose="020B0604030504040204" pitchFamily="34" charset="0"/>
              </a:rPr>
              <a:t> računovođa.</a:t>
            </a:r>
            <a:br>
              <a:rPr lang="hr-HR" sz="2000" dirty="0">
                <a:solidFill>
                  <a:srgbClr val="FF0000"/>
                </a:solidFill>
                <a:latin typeface="Verdana" panose="020B0604030504040204" pitchFamily="34" charset="0"/>
                <a:ea typeface="Verdana" panose="020B0604030504040204" pitchFamily="34" charset="0"/>
              </a:rPr>
            </a:br>
            <a:br>
              <a:rPr lang="hr-HR" sz="2000" dirty="0">
                <a:solidFill>
                  <a:schemeClr val="tx1"/>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Sugeriramo da prilikom popunjavanja financijskog pravdanja uključite </a:t>
            </a:r>
            <a:r>
              <a:rPr lang="en-US" sz="2000" dirty="0">
                <a:solidFill>
                  <a:schemeClr val="tx1"/>
                </a:solidFill>
                <a:latin typeface="Verdana" panose="020B0604030504040204" pitchFamily="34" charset="0"/>
                <a:ea typeface="Verdana" panose="020B0604030504040204" pitchFamily="34" charset="0"/>
              </a:rPr>
              <a:t>V</a:t>
            </a:r>
            <a:r>
              <a:rPr lang="hr-HR" sz="2000" dirty="0" err="1">
                <a:solidFill>
                  <a:schemeClr val="tx1"/>
                </a:solidFill>
                <a:latin typeface="Verdana" panose="020B0604030504040204" pitchFamily="34" charset="0"/>
                <a:ea typeface="Verdana" panose="020B0604030504040204" pitchFamily="34" charset="0"/>
              </a:rPr>
              <a:t>aše</a:t>
            </a:r>
            <a:r>
              <a:rPr lang="hr-HR" sz="2000" dirty="0">
                <a:solidFill>
                  <a:schemeClr val="tx1"/>
                </a:solidFill>
                <a:latin typeface="Verdana" panose="020B0604030504040204" pitchFamily="34" charset="0"/>
                <a:ea typeface="Verdana" panose="020B0604030504040204" pitchFamily="34" charset="0"/>
              </a:rPr>
              <a:t> računovođe, no ne na način da oni budu jedine i odgovorne osobe za izvršenje obveze financijskog pravdanja. Naime, bez pomoći „operativaca” koji su bili direktno uključeni u realizaciju programa ili sadržaja, računovođe teško mogu ovo odraditi na ispravan način.</a:t>
            </a:r>
            <a:br>
              <a:rPr lang="hr-HR" sz="2800" dirty="0">
                <a:latin typeface="Trebuchet MS" panose="020B0603020202020204" pitchFamily="34" charset="0"/>
              </a:rPr>
            </a:br>
            <a:endParaRPr lang="hr-HR" sz="2800" dirty="0">
              <a:latin typeface="Trebuchet MS" panose="020B0603020202020204" pitchFamily="34" charset="0"/>
            </a:endParaRPr>
          </a:p>
        </p:txBody>
      </p:sp>
    </p:spTree>
    <p:extLst>
      <p:ext uri="{BB962C8B-B14F-4D97-AF65-F5344CB8AC3E}">
        <p14:creationId xmlns:p14="http://schemas.microsoft.com/office/powerpoint/2010/main" val="456786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46561"/>
          </a:xfrm>
        </p:spPr>
        <p:txBody>
          <a:bodyPr>
            <a:normAutofit fontScale="90000"/>
          </a:bodyPr>
          <a:lstStyle/>
          <a:p>
            <a:r>
              <a:rPr lang="hr-HR" sz="2200" dirty="0">
                <a:solidFill>
                  <a:schemeClr val="tx1"/>
                </a:solidFill>
                <a:latin typeface="Verdana" panose="020B0604030504040204" pitchFamily="34" charset="0"/>
                <a:ea typeface="Verdana" panose="020B0604030504040204" pitchFamily="34" charset="0"/>
              </a:rPr>
              <a:t>Računovođe će </a:t>
            </a:r>
            <a:r>
              <a:rPr lang="en-US" sz="2200" dirty="0">
                <a:solidFill>
                  <a:schemeClr val="tx1"/>
                </a:solidFill>
                <a:latin typeface="Verdana" panose="020B0604030504040204" pitchFamily="34" charset="0"/>
                <a:ea typeface="Verdana" panose="020B0604030504040204" pitchFamily="34" charset="0"/>
              </a:rPr>
              <a:t>V</a:t>
            </a:r>
            <a:r>
              <a:rPr lang="hr-HR" sz="2200" dirty="0">
                <a:solidFill>
                  <a:schemeClr val="tx1"/>
                </a:solidFill>
                <a:latin typeface="Verdana" panose="020B0604030504040204" pitchFamily="34" charset="0"/>
                <a:ea typeface="Verdana" panose="020B0604030504040204" pitchFamily="34" charset="0"/>
              </a:rPr>
              <a:t>am pomoći da identificirate pojedinačne prihvatljive troškove unutar analitičke bruto bilance ili knjige primitaka i izdataka i njihove ukupne godišnje iznose. </a:t>
            </a: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Također će </a:t>
            </a:r>
            <a:r>
              <a:rPr lang="en-US" sz="2200" dirty="0">
                <a:solidFill>
                  <a:schemeClr val="tx1"/>
                </a:solidFill>
                <a:latin typeface="Verdana" panose="020B0604030504040204" pitchFamily="34" charset="0"/>
                <a:ea typeface="Verdana" panose="020B0604030504040204" pitchFamily="34" charset="0"/>
              </a:rPr>
              <a:t>V</a:t>
            </a:r>
            <a:r>
              <a:rPr lang="hr-HR" sz="2200" dirty="0">
                <a:solidFill>
                  <a:schemeClr val="tx1"/>
                </a:solidFill>
                <a:latin typeface="Verdana" panose="020B0604030504040204" pitchFamily="34" charset="0"/>
                <a:ea typeface="Verdana" panose="020B0604030504040204" pitchFamily="34" charset="0"/>
              </a:rPr>
              <a:t>am pomoći da dođete do, ukoliko je to primjenjivo kod </a:t>
            </a:r>
            <a:r>
              <a:rPr lang="en-US" sz="2200" dirty="0">
                <a:solidFill>
                  <a:schemeClr val="tx1"/>
                </a:solidFill>
                <a:latin typeface="Verdana" panose="020B0604030504040204" pitchFamily="34" charset="0"/>
                <a:ea typeface="Verdana" panose="020B0604030504040204" pitchFamily="34" charset="0"/>
              </a:rPr>
              <a:t>V</a:t>
            </a:r>
            <a:r>
              <a:rPr lang="hr-HR" sz="2200" dirty="0">
                <a:solidFill>
                  <a:schemeClr val="tx1"/>
                </a:solidFill>
                <a:latin typeface="Verdana" panose="020B0604030504040204" pitchFamily="34" charset="0"/>
                <a:ea typeface="Verdana" panose="020B0604030504040204" pitchFamily="34" charset="0"/>
              </a:rPr>
              <a:t>as, putnih naloga koji su u </a:t>
            </a:r>
            <a:r>
              <a:rPr lang="hr-HR" sz="2200" b="0" i="0" dirty="0">
                <a:solidFill>
                  <a:schemeClr val="tx1"/>
                </a:solidFill>
                <a:effectLst/>
                <a:latin typeface="Verdana" panose="020B0604030504040204" pitchFamily="34" charset="0"/>
                <a:ea typeface="Verdana" panose="020B0604030504040204" pitchFamily="34" charset="0"/>
              </a:rPr>
              <a:t>direktnoj vezi s proizvodnjom i objavljivanjem konkretnog programa i/ili sadržaja Fonda – isto mora biti nedvojbeno vidljivo na samom </a:t>
            </a:r>
            <a:r>
              <a:rPr lang="hr-HR" sz="2200" b="1" i="0" dirty="0">
                <a:solidFill>
                  <a:schemeClr val="tx1"/>
                </a:solidFill>
                <a:effectLst/>
                <a:latin typeface="Verdana" panose="020B0604030504040204" pitchFamily="34" charset="0"/>
                <a:ea typeface="Verdana" panose="020B0604030504040204" pitchFamily="34" charset="0"/>
              </a:rPr>
              <a:t>izvješću</a:t>
            </a:r>
            <a:r>
              <a:rPr lang="hr-HR" sz="2200" b="0" i="0" dirty="0">
                <a:solidFill>
                  <a:schemeClr val="tx1"/>
                </a:solidFill>
                <a:effectLst/>
                <a:latin typeface="Verdana" panose="020B0604030504040204" pitchFamily="34" charset="0"/>
                <a:ea typeface="Verdana" panose="020B0604030504040204" pitchFamily="34" charset="0"/>
              </a:rPr>
              <a:t> </a:t>
            </a:r>
            <a:r>
              <a:rPr lang="hr-HR" sz="2200" b="1" i="0" dirty="0">
                <a:solidFill>
                  <a:schemeClr val="tx1"/>
                </a:solidFill>
                <a:effectLst/>
                <a:latin typeface="Verdana" panose="020B0604030504040204" pitchFamily="34" charset="0"/>
                <a:ea typeface="Verdana" panose="020B0604030504040204" pitchFamily="34" charset="0"/>
              </a:rPr>
              <a:t>putnog naloga</a:t>
            </a:r>
            <a:r>
              <a:rPr lang="hr-HR" sz="2200" b="0" i="0" dirty="0">
                <a:solidFill>
                  <a:schemeClr val="tx1"/>
                </a:solidFill>
                <a:effectLst/>
                <a:latin typeface="Verdana" panose="020B0604030504040204" pitchFamily="34" charset="0"/>
                <a:ea typeface="Verdana" panose="020B0604030504040204" pitchFamily="34" charset="0"/>
              </a:rPr>
              <a:t>. </a:t>
            </a:r>
            <a:br>
              <a:rPr lang="hr-HR" sz="2200" b="0" i="0" dirty="0">
                <a:solidFill>
                  <a:schemeClr val="tx1"/>
                </a:solidFill>
                <a:effectLst/>
                <a:latin typeface="Verdana" panose="020B0604030504040204" pitchFamily="34" charset="0"/>
                <a:ea typeface="Verdana" panose="020B0604030504040204" pitchFamily="34" charset="0"/>
              </a:rPr>
            </a:b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Oni će Vam reći i na kojem su kontu pojedinačni prihvatljivi troškovi (brojčana oznaka konta) knjiženi. </a:t>
            </a:r>
            <a:br>
              <a:rPr lang="hr-HR" sz="2200" dirty="0">
                <a:solidFill>
                  <a:srgbClr val="FF0000"/>
                </a:solidFill>
                <a:latin typeface="Verdana" panose="020B0604030504040204" pitchFamily="34" charset="0"/>
                <a:ea typeface="Verdana" panose="020B0604030504040204" pitchFamily="34" charset="0"/>
              </a:rPr>
            </a:b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No, osobe koje vode projekt realizacije programa ili sadržaja (koji su sufinancirani sredstvima Fonda) su oni koji znaju koliki je udio tog projekta ili sadržaja u ukupnim troškovima organizacije (a ukupni troškovi kod pojedinih pružatelja mogu uključivati i troškove koji se odnose na aktivnosti, programe i sadržaje koji nisu sufinancirani sredstvima Fonda) i što je ključ raspodjele iznosa svakog pojedinog prihvatljivog troška na svaki program ili sadržaj. </a:t>
            </a: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Ključ raspodjele svakog pojedinog iznosa prihvatljivog troška na program ili sadržaj je temelj popunjavanja financijskog pravdanja.</a:t>
            </a:r>
            <a:br>
              <a:rPr lang="hr-HR" sz="2600" dirty="0">
                <a:solidFill>
                  <a:srgbClr val="FF0000"/>
                </a:solidFill>
                <a:latin typeface="Trebuchet MS" panose="020B0603020202020204" pitchFamily="34" charset="0"/>
              </a:rPr>
            </a:br>
            <a:br>
              <a:rPr lang="hr-HR" sz="2800" dirty="0">
                <a:latin typeface="Trebuchet MS" panose="020B0603020202020204" pitchFamily="34" charset="0"/>
              </a:rPr>
            </a:br>
            <a:endParaRPr lang="hr-HR" sz="2800" dirty="0">
              <a:latin typeface="Trebuchet MS" panose="020B0603020202020204" pitchFamily="34" charset="0"/>
            </a:endParaRPr>
          </a:p>
        </p:txBody>
      </p:sp>
    </p:spTree>
    <p:extLst>
      <p:ext uri="{BB962C8B-B14F-4D97-AF65-F5344CB8AC3E}">
        <p14:creationId xmlns:p14="http://schemas.microsoft.com/office/powerpoint/2010/main" val="3294825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5848C-B8BA-FA96-AAFE-90D89D01D642}"/>
              </a:ext>
            </a:extLst>
          </p:cNvPr>
          <p:cNvSpPr>
            <a:spLocks noGrp="1"/>
          </p:cNvSpPr>
          <p:nvPr>
            <p:ph type="title"/>
          </p:nvPr>
        </p:nvSpPr>
        <p:spPr>
          <a:xfrm>
            <a:off x="1371600" y="685799"/>
            <a:ext cx="9601200" cy="5751946"/>
          </a:xfrm>
        </p:spPr>
        <p:txBody>
          <a:bodyPr>
            <a:normAutofit fontScale="90000"/>
          </a:bodyPr>
          <a:lstStyle/>
          <a:p>
            <a:r>
              <a:rPr lang="hr-HR" sz="4800" dirty="0">
                <a:solidFill>
                  <a:schemeClr val="tx1"/>
                </a:solidFill>
                <a:latin typeface="Trebuchet MS" panose="020B0603020202020204" pitchFamily="34" charset="0"/>
              </a:rPr>
              <a:t> </a:t>
            </a:r>
            <a:r>
              <a:rPr lang="hr-HR" sz="3100" dirty="0">
                <a:solidFill>
                  <a:schemeClr val="tx1"/>
                </a:solidFill>
                <a:latin typeface="Verdana" panose="020B0604030504040204" pitchFamily="34" charset="0"/>
                <a:ea typeface="Verdana" panose="020B0604030504040204" pitchFamily="34" charset="0"/>
              </a:rPr>
              <a:t>Velike potpore (državna potpora) – JN </a:t>
            </a:r>
            <a:r>
              <a:rPr lang="en-US" sz="3100" dirty="0">
                <a:solidFill>
                  <a:schemeClr val="tx1"/>
                </a:solidFill>
                <a:latin typeface="Verdana" panose="020B0604030504040204" pitchFamily="34" charset="0"/>
                <a:ea typeface="Verdana" panose="020B0604030504040204" pitchFamily="34" charset="0"/>
              </a:rPr>
              <a:t>5</a:t>
            </a:r>
            <a:r>
              <a:rPr lang="hr-HR" sz="3100" dirty="0">
                <a:solidFill>
                  <a:schemeClr val="tx1"/>
                </a:solidFill>
                <a:latin typeface="Verdana" panose="020B0604030504040204" pitchFamily="34" charset="0"/>
                <a:ea typeface="Verdana" panose="020B0604030504040204" pitchFamily="34" charset="0"/>
              </a:rPr>
              <a:t>/2</a:t>
            </a:r>
            <a:r>
              <a:rPr lang="en-US" sz="3100" dirty="0">
                <a:solidFill>
                  <a:schemeClr val="tx1"/>
                </a:solidFill>
                <a:latin typeface="Verdana" panose="020B0604030504040204" pitchFamily="34" charset="0"/>
                <a:ea typeface="Verdana" panose="020B0604030504040204" pitchFamily="34" charset="0"/>
              </a:rPr>
              <a:t>4</a:t>
            </a:r>
            <a:br>
              <a:rPr lang="hr-HR" sz="2400" dirty="0">
                <a:solidFill>
                  <a:schemeClr val="tx1"/>
                </a:solidFill>
                <a:latin typeface="Trebuchet MS" panose="020B0603020202020204" pitchFamily="34" charset="0"/>
              </a:rPr>
            </a:br>
            <a:br>
              <a:rPr lang="hr-HR" sz="2400" dirty="0">
                <a:solidFill>
                  <a:schemeClr val="tx1"/>
                </a:solidFill>
                <a:latin typeface="Trebuchet MS" panose="020B0603020202020204" pitchFamily="34" charset="0"/>
              </a:rPr>
            </a:br>
            <a:r>
              <a:rPr lang="hr-HR" sz="2200" dirty="0">
                <a:solidFill>
                  <a:schemeClr val="tx1"/>
                </a:solidFill>
                <a:latin typeface="Verdana" panose="020B0604030504040204" pitchFamily="34" charset="0"/>
                <a:ea typeface="Verdana" panose="020B0604030504040204" pitchFamily="34" charset="0"/>
              </a:rPr>
              <a:t>1. Identificirati u analitičkoj bruto bilanci ili knjizi primataka i izdataka te putnim nalozima (ukoliko je primjenjivo) sve pojedinačne prihvatljive troškove nastale u realizaciji programa ili sadržaja Fonda i to po kategorijama: materijalni troškovi, izdaci za plaće i naknade, putni izdaci i ostali troškovi a sve sukladno tekstu javnog natječaja broj </a:t>
            </a:r>
            <a:r>
              <a:rPr lang="en-US" sz="2200" dirty="0">
                <a:solidFill>
                  <a:schemeClr val="tx1"/>
                </a:solidFill>
                <a:latin typeface="Verdana" panose="020B0604030504040204" pitchFamily="34" charset="0"/>
                <a:ea typeface="Verdana" panose="020B0604030504040204" pitchFamily="34" charset="0"/>
              </a:rPr>
              <a:t>5</a:t>
            </a:r>
            <a:r>
              <a:rPr lang="hr-HR" sz="2200" dirty="0">
                <a:solidFill>
                  <a:schemeClr val="tx1"/>
                </a:solidFill>
                <a:latin typeface="Verdana" panose="020B0604030504040204" pitchFamily="34" charset="0"/>
                <a:ea typeface="Verdana" panose="020B0604030504040204" pitchFamily="34" charset="0"/>
              </a:rPr>
              <a:t>/2</a:t>
            </a:r>
            <a:r>
              <a:rPr lang="en-US" sz="2200" dirty="0">
                <a:solidFill>
                  <a:schemeClr val="tx1"/>
                </a:solidFill>
                <a:latin typeface="Verdana" panose="020B0604030504040204" pitchFamily="34" charset="0"/>
                <a:ea typeface="Verdana" panose="020B0604030504040204" pitchFamily="34" charset="0"/>
              </a:rPr>
              <a:t>4</a:t>
            </a:r>
            <a:r>
              <a:rPr lang="hr-HR" sz="2200" dirty="0">
                <a:solidFill>
                  <a:schemeClr val="tx1"/>
                </a:solidFill>
                <a:latin typeface="Verdana" panose="020B0604030504040204" pitchFamily="34" charset="0"/>
                <a:ea typeface="Verdana" panose="020B0604030504040204" pitchFamily="34" charset="0"/>
              </a:rPr>
              <a:t> te utvrditi njihove godišnje iznose u navedenoj analitičkoj bruto bilanci ili knjige primitaka i izdataka</a:t>
            </a:r>
            <a:r>
              <a:rPr lang="en-US" sz="2200" dirty="0">
                <a:solidFill>
                  <a:schemeClr val="tx1"/>
                </a:solidFill>
                <a:latin typeface="Verdana" panose="020B0604030504040204" pitchFamily="34" charset="0"/>
                <a:ea typeface="Verdana" panose="020B0604030504040204" pitchFamily="34" charset="0"/>
              </a:rPr>
              <a:t>,</a:t>
            </a:r>
            <a:r>
              <a:rPr lang="hr-HR" sz="2200" dirty="0">
                <a:solidFill>
                  <a:schemeClr val="tx1"/>
                </a:solidFill>
                <a:latin typeface="Verdana" panose="020B0604030504040204" pitchFamily="34" charset="0"/>
                <a:ea typeface="Verdana" panose="020B0604030504040204" pitchFamily="34" charset="0"/>
              </a:rPr>
              <a:t> </a:t>
            </a:r>
            <a:r>
              <a:rPr lang="hr-HR" sz="2200" b="1" dirty="0">
                <a:solidFill>
                  <a:schemeClr val="tx1"/>
                </a:solidFill>
                <a:latin typeface="Verdana" panose="020B0604030504040204" pitchFamily="34" charset="0"/>
                <a:ea typeface="Verdana" panose="020B0604030504040204" pitchFamily="34" charset="0"/>
              </a:rPr>
              <a:t>osim za prihvatljive paušalne troškove kako isti tamo nisu vidljivi niti im je vidljiv iznos</a:t>
            </a:r>
            <a:r>
              <a:rPr lang="hr-HR" sz="2200" dirty="0">
                <a:solidFill>
                  <a:schemeClr val="tx1"/>
                </a:solidFill>
                <a:latin typeface="Verdana" panose="020B0604030504040204" pitchFamily="34" charset="0"/>
                <a:ea typeface="Verdana" panose="020B0604030504040204" pitchFamily="34" charset="0"/>
              </a:rPr>
              <a:t>.</a:t>
            </a:r>
            <a:br>
              <a:rPr lang="hr-HR" sz="2200" dirty="0">
                <a:solidFill>
                  <a:schemeClr val="tx1"/>
                </a:solidFill>
                <a:latin typeface="Verdana" panose="020B0604030504040204" pitchFamily="34" charset="0"/>
                <a:ea typeface="Verdana" panose="020B0604030504040204" pitchFamily="34" charset="0"/>
              </a:rPr>
            </a:b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2. Razvrstati i rasporediti </a:t>
            </a:r>
            <a:r>
              <a:rPr lang="hr-HR" sz="2200" i="1" dirty="0">
                <a:solidFill>
                  <a:schemeClr val="tx1"/>
                </a:solidFill>
                <a:latin typeface="Verdana" panose="020B0604030504040204" pitchFamily="34" charset="0"/>
                <a:ea typeface="Verdana" panose="020B0604030504040204" pitchFamily="34" charset="0"/>
              </a:rPr>
              <a:t>pojedinačno prihvatljive troškove i prihvatljive paušalne troškove na faze</a:t>
            </a:r>
            <a:r>
              <a:rPr lang="hr-HR" sz="2200" dirty="0">
                <a:solidFill>
                  <a:schemeClr val="tx1"/>
                </a:solidFill>
                <a:latin typeface="Verdana" panose="020B0604030504040204" pitchFamily="34" charset="0"/>
                <a:ea typeface="Verdana" panose="020B0604030504040204" pitchFamily="34" charset="0"/>
              </a:rPr>
              <a:t>, i to: troškove pretprodukcije, produkcije i distribucije AV djela.</a:t>
            </a:r>
            <a:br>
              <a:rPr lang="hr-HR" sz="2200" dirty="0">
                <a:solidFill>
                  <a:srgbClr val="FF0000"/>
                </a:solidFill>
                <a:latin typeface="Verdana" panose="020B0604030504040204" pitchFamily="34" charset="0"/>
                <a:ea typeface="Verdana" panose="020B0604030504040204" pitchFamily="34" charset="0"/>
              </a:rPr>
            </a:br>
            <a:br>
              <a:rPr lang="hr-HR" sz="2200" dirty="0">
                <a:solidFill>
                  <a:srgbClr val="FF0000"/>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3. Zatim unutar svake od ove tri faze pojedinačni prihvatljivi troškovi i prihvatljivi paušalni troškovi se </a:t>
            </a:r>
            <a:r>
              <a:rPr lang="hr-HR" sz="2200" i="1" dirty="0">
                <a:solidFill>
                  <a:schemeClr val="tx1"/>
                </a:solidFill>
                <a:latin typeface="Verdana" panose="020B0604030504040204" pitchFamily="34" charset="0"/>
                <a:ea typeface="Verdana" panose="020B0604030504040204" pitchFamily="34" charset="0"/>
              </a:rPr>
              <a:t>dodatno razvrstavaju i raspoređuju po kategorijama</a:t>
            </a:r>
            <a:r>
              <a:rPr lang="hr-HR" sz="2200" dirty="0">
                <a:solidFill>
                  <a:schemeClr val="tx1"/>
                </a:solidFill>
                <a:latin typeface="Verdana" panose="020B0604030504040204" pitchFamily="34" charset="0"/>
                <a:ea typeface="Verdana" panose="020B0604030504040204" pitchFamily="34" charset="0"/>
              </a:rPr>
              <a:t>, materijalni troškovi, izdaci za plaće i naknade, putni izdaci i ostali troškovi.</a:t>
            </a:r>
          </a:p>
        </p:txBody>
      </p:sp>
    </p:spTree>
    <p:extLst>
      <p:ext uri="{BB962C8B-B14F-4D97-AF65-F5344CB8AC3E}">
        <p14:creationId xmlns:p14="http://schemas.microsoft.com/office/powerpoint/2010/main" val="2842320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E6369-1595-08C3-DA0E-8A773E8F155E}"/>
              </a:ext>
            </a:extLst>
          </p:cNvPr>
          <p:cNvSpPr>
            <a:spLocks noGrp="1"/>
          </p:cNvSpPr>
          <p:nvPr>
            <p:ph type="title"/>
          </p:nvPr>
        </p:nvSpPr>
        <p:spPr>
          <a:xfrm>
            <a:off x="1371600" y="685799"/>
            <a:ext cx="9601200" cy="6010565"/>
          </a:xfrm>
        </p:spPr>
        <p:txBody>
          <a:bodyPr>
            <a:noAutofit/>
          </a:bodyPr>
          <a:lstStyle/>
          <a:p>
            <a:r>
              <a:rPr lang="hr-HR" sz="2000" dirty="0">
                <a:solidFill>
                  <a:schemeClr val="tx1"/>
                </a:solidFill>
                <a:latin typeface="Verdana" panose="020B0604030504040204" pitchFamily="34" charset="0"/>
                <a:ea typeface="Verdana" panose="020B0604030504040204" pitchFamily="34" charset="0"/>
              </a:rPr>
              <a:t>4. Alocirati odgovarajući dio (iznos), od godišnjeg iznosa svakog pojedinačnog prihvatljivog troška, na program ili sadržaj sukladno ključu raspodjele koji utvrđuje svaki pružatelj za sebe. Bitno je da pružatelj ima sve informacije o „sudjelovanju” konkretnog programa ili sadržaja u svim godišnjim aktivnostima pružatelja. Na taj način pružatelj može odrediti koji pojedinačni prihvatljivi troškovi su nastali u realizaciji programa ili sadržaja, i koji iznos od godišnjeg iznosa tih prihvatljivih troškova se odnosi na konkretni program ili sadržaj. </a:t>
            </a:r>
            <a:r>
              <a:rPr lang="hr-HR" sz="2000" b="1" dirty="0">
                <a:solidFill>
                  <a:schemeClr val="tx1"/>
                </a:solidFill>
                <a:latin typeface="Verdana" panose="020B0604030504040204" pitchFamily="34" charset="0"/>
                <a:ea typeface="Verdana" panose="020B0604030504040204" pitchFamily="34" charset="0"/>
              </a:rPr>
              <a:t>Prihvatljive paušalne troškove pružatelj treba alocirati sukladno internim evidencijama na konkretni program ili sadržaj.</a:t>
            </a:r>
            <a:br>
              <a:rPr lang="hr-HR" sz="2000" b="1" dirty="0">
                <a:solidFill>
                  <a:srgbClr val="FF0000"/>
                </a:solidFill>
                <a:latin typeface="Verdana" panose="020B0604030504040204" pitchFamily="34" charset="0"/>
                <a:ea typeface="Verdana" panose="020B0604030504040204" pitchFamily="34" charset="0"/>
              </a:rPr>
            </a:br>
            <a:br>
              <a:rPr lang="hr-HR" sz="2000" dirty="0">
                <a:solidFill>
                  <a:srgbClr val="FF0000"/>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5. Teoretski svaka od četiri kategorije troškova može se pojaviti u sve tri faze troškova, pa primjerice možete imati materijalne troškove u fazi troškova pretprodukcije, produkcije i distribucije. U tom slučaju ne smije se zaboraviti na činjenicu da ukupni iznos materijalnih troškova za pojedini program ili sadržaj je zbroj materijalnih troškova iz tri faze, pretprodukcije, produkcije i distribucije. Ista analogija vrijedi i za preostale tri kategorije troškova.</a:t>
            </a:r>
            <a:br>
              <a:rPr lang="hr-HR" sz="2200" dirty="0">
                <a:latin typeface="Trebuchet MS" panose="020B0603020202020204" pitchFamily="34" charset="0"/>
              </a:rPr>
            </a:br>
            <a:endParaRPr lang="hr-HR" sz="2200" dirty="0"/>
          </a:p>
        </p:txBody>
      </p:sp>
    </p:spTree>
    <p:extLst>
      <p:ext uri="{BB962C8B-B14F-4D97-AF65-F5344CB8AC3E}">
        <p14:creationId xmlns:p14="http://schemas.microsoft.com/office/powerpoint/2010/main" val="41963623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88075"/>
          </a:xfrm>
        </p:spPr>
        <p:txBody>
          <a:bodyPr>
            <a:normAutofit/>
          </a:bodyPr>
          <a:lstStyle/>
          <a:p>
            <a:pPr algn="l" fontAlgn="base"/>
            <a:r>
              <a:rPr lang="hr-HR" sz="2400" dirty="0">
                <a:solidFill>
                  <a:schemeClr val="tx1"/>
                </a:solidFill>
                <a:latin typeface="Verdana" panose="020B0604030504040204" pitchFamily="34" charset="0"/>
                <a:ea typeface="Verdana" panose="020B0604030504040204" pitchFamily="34" charset="0"/>
              </a:rPr>
              <a:t>Podsjetnik za kategorije prihvatljivih troškova !</a:t>
            </a:r>
            <a:br>
              <a:rPr lang="hr-HR" sz="2400" dirty="0">
                <a:solidFill>
                  <a:schemeClr val="tx1"/>
                </a:solidFill>
                <a:latin typeface="Trebuchet MS" panose="020B0603020202020204" pitchFamily="34" charset="0"/>
              </a:rPr>
            </a:br>
            <a:br>
              <a:rPr lang="hr-HR" sz="2400" dirty="0">
                <a:solidFill>
                  <a:schemeClr val="tx1"/>
                </a:solidFill>
                <a:latin typeface="Trebuchet MS" panose="020B0603020202020204" pitchFamily="34" charset="0"/>
              </a:rPr>
            </a:br>
            <a:r>
              <a:rPr lang="hr-HR" sz="2000" dirty="0">
                <a:solidFill>
                  <a:schemeClr val="tx1"/>
                </a:solidFill>
                <a:latin typeface="Verdana" panose="020B0604030504040204" pitchFamily="34" charset="0"/>
                <a:ea typeface="Verdana" panose="020B0604030504040204" pitchFamily="34" charset="0"/>
              </a:rPr>
              <a:t>    1.   Unutar </a:t>
            </a:r>
            <a:r>
              <a:rPr lang="en-US" sz="2000" b="1" dirty="0">
                <a:solidFill>
                  <a:schemeClr val="tx1"/>
                </a:solidFill>
                <a:latin typeface="Verdana" panose="020B0604030504040204" pitchFamily="34" charset="0"/>
                <a:ea typeface="Verdana" panose="020B0604030504040204" pitchFamily="34" charset="0"/>
              </a:rPr>
              <a:t>M</a:t>
            </a:r>
            <a:r>
              <a:rPr lang="hr-HR" sz="2000" b="1" dirty="0" err="1">
                <a:solidFill>
                  <a:schemeClr val="tx1"/>
                </a:solidFill>
                <a:latin typeface="Verdana" panose="020B0604030504040204" pitchFamily="34" charset="0"/>
                <a:ea typeface="Verdana" panose="020B0604030504040204" pitchFamily="34" charset="0"/>
              </a:rPr>
              <a:t>aterijalnih</a:t>
            </a:r>
            <a:r>
              <a:rPr lang="hr-HR" sz="2000" b="1" dirty="0">
                <a:solidFill>
                  <a:schemeClr val="tx1"/>
                </a:solidFill>
                <a:latin typeface="Verdana" panose="020B0604030504040204" pitchFamily="34" charset="0"/>
                <a:ea typeface="Verdana" panose="020B0604030504040204" pitchFamily="34" charset="0"/>
              </a:rPr>
              <a:t> troškova </a:t>
            </a:r>
            <a:r>
              <a:rPr lang="hr-HR" sz="2000" dirty="0">
                <a:solidFill>
                  <a:schemeClr val="tx1"/>
                </a:solidFill>
                <a:latin typeface="Verdana" panose="020B0604030504040204" pitchFamily="34" charset="0"/>
                <a:ea typeface="Verdana" panose="020B0604030504040204" pitchFamily="34" charset="0"/>
              </a:rPr>
              <a:t>prihvatljivi troškovi su samo:</a:t>
            </a:r>
            <a:br>
              <a:rPr lang="hr-HR" sz="2000" dirty="0">
                <a:solidFill>
                  <a:schemeClr val="tx1"/>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trošak vode, trošak električne energije, trošak plina, trošak telefona, trošak interneta, poštanski troškovi, trošak uredskog materijala, trošak kopiranja, trošak administracije i računovodstva ali samo ako je anagžirana vanjska ustanova, trošak najma opreme potrebne za realizaciju programa/sadržaja i trošak najma poslovnog prostora. </a:t>
            </a:r>
            <a:br>
              <a:rPr lang="hr-HR" sz="2000" dirty="0">
                <a:solidFill>
                  <a:schemeClr val="tx1"/>
                </a:solidFill>
                <a:latin typeface="Verdana" panose="020B0604030504040204" pitchFamily="34" charset="0"/>
                <a:ea typeface="Verdana" panose="020B0604030504040204" pitchFamily="34" charset="0"/>
              </a:rPr>
            </a:br>
            <a:r>
              <a:rPr lang="hr-HR" sz="2000" b="1" dirty="0">
                <a:solidFill>
                  <a:schemeClr val="tx1"/>
                </a:solidFill>
                <a:latin typeface="Verdana" panose="020B0604030504040204" pitchFamily="34" charset="0"/>
                <a:ea typeface="Verdana" panose="020B0604030504040204" pitchFamily="34" charset="0"/>
              </a:rPr>
              <a:t>Svi navedeni prihvatljivi materijalni troškovi pravdat će se u zbroju do maksimalno 20% iznosa ukupnih prihvatljivih troškova.</a:t>
            </a:r>
            <a:br>
              <a:rPr lang="hr-HR" sz="2000" dirty="0">
                <a:solidFill>
                  <a:srgbClr val="FF0000"/>
                </a:solidFill>
                <a:latin typeface="Verdana" panose="020B0604030504040204" pitchFamily="34" charset="0"/>
                <a:ea typeface="Verdana" panose="020B0604030504040204" pitchFamily="34" charset="0"/>
              </a:rPr>
            </a:br>
            <a:br>
              <a:rPr lang="hr-HR" sz="2000" dirty="0">
                <a:solidFill>
                  <a:schemeClr val="tx1"/>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    2.   U </a:t>
            </a:r>
            <a:r>
              <a:rPr lang="en-US" sz="2000" b="1" dirty="0">
                <a:solidFill>
                  <a:schemeClr val="tx1"/>
                </a:solidFill>
                <a:latin typeface="Verdana" panose="020B0604030504040204" pitchFamily="34" charset="0"/>
                <a:ea typeface="Verdana" panose="020B0604030504040204" pitchFamily="34" charset="0"/>
              </a:rPr>
              <a:t>I</a:t>
            </a:r>
            <a:r>
              <a:rPr lang="hr-HR" sz="2000" b="1" dirty="0" err="1">
                <a:solidFill>
                  <a:schemeClr val="tx1"/>
                </a:solidFill>
                <a:latin typeface="Verdana" panose="020B0604030504040204" pitchFamily="34" charset="0"/>
                <a:ea typeface="Verdana" panose="020B0604030504040204" pitchFamily="34" charset="0"/>
              </a:rPr>
              <a:t>zdacima</a:t>
            </a:r>
            <a:r>
              <a:rPr lang="hr-HR" sz="2000" b="1" dirty="0">
                <a:solidFill>
                  <a:schemeClr val="tx1"/>
                </a:solidFill>
                <a:latin typeface="Verdana" panose="020B0604030504040204" pitchFamily="34" charset="0"/>
                <a:ea typeface="Verdana" panose="020B0604030504040204" pitchFamily="34" charset="0"/>
              </a:rPr>
              <a:t> za plaće i naknade </a:t>
            </a:r>
            <a:r>
              <a:rPr lang="hr-HR" sz="2000" dirty="0">
                <a:solidFill>
                  <a:schemeClr val="tx1"/>
                </a:solidFill>
                <a:latin typeface="Verdana" panose="020B0604030504040204" pitchFamily="34" charset="0"/>
                <a:ea typeface="Verdana" panose="020B0604030504040204" pitchFamily="34" charset="0"/>
              </a:rPr>
              <a:t>popunjavaju se podaci za radnike pružatelja i za vanjske suradnike. </a:t>
            </a:r>
            <a:br>
              <a:rPr lang="hr-HR" sz="2000" dirty="0">
                <a:solidFill>
                  <a:schemeClr val="tx1"/>
                </a:solidFill>
                <a:latin typeface="Verdana" panose="020B0604030504040204" pitchFamily="34" charset="0"/>
                <a:ea typeface="Verdana" panose="020B0604030504040204" pitchFamily="34" charset="0"/>
              </a:rPr>
            </a:br>
            <a:r>
              <a:rPr lang="hr-HR" sz="2000" dirty="0">
                <a:solidFill>
                  <a:schemeClr val="tx1"/>
                </a:solidFill>
                <a:latin typeface="Verdana" panose="020B0604030504040204" pitchFamily="34" charset="0"/>
                <a:ea typeface="Verdana" panose="020B0604030504040204" pitchFamily="34" charset="0"/>
              </a:rPr>
              <a:t>Prihvatljivi troškovi su samo iznosi bruto plaće II za radnike i bruto naknade vanjskih suradnika.</a:t>
            </a:r>
            <a:r>
              <a:rPr lang="hr-HR" sz="2000" b="0" i="0" u="none" strike="noStrike" dirty="0">
                <a:solidFill>
                  <a:schemeClr val="tx1"/>
                </a:solidFill>
                <a:effectLst/>
                <a:latin typeface="Verdana" panose="020B0604030504040204" pitchFamily="34" charset="0"/>
                <a:ea typeface="Verdana" panose="020B0604030504040204" pitchFamily="34" charset="0"/>
              </a:rPr>
              <a:t> </a:t>
            </a:r>
            <a:endParaRPr lang="hr-HR" sz="2000"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057973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758583"/>
          </a:xfrm>
        </p:spPr>
        <p:txBody>
          <a:bodyPr>
            <a:normAutofit fontScale="90000"/>
          </a:bodyPr>
          <a:lstStyle/>
          <a:p>
            <a:r>
              <a:rPr lang="hr-HR" sz="2200" b="1" dirty="0">
                <a:solidFill>
                  <a:schemeClr val="tx1"/>
                </a:solidFill>
                <a:latin typeface="Verdana" panose="020B0604030504040204" pitchFamily="34" charset="0"/>
                <a:ea typeface="Verdana" panose="020B0604030504040204" pitchFamily="34" charset="0"/>
              </a:rPr>
              <a:t>    3.  Putni izdaci</a:t>
            </a:r>
            <a:br>
              <a:rPr lang="hr-HR" sz="2200" dirty="0">
                <a:solidFill>
                  <a:schemeClr val="tx1"/>
                </a:solidFill>
                <a:latin typeface="Verdana" panose="020B0604030504040204" pitchFamily="34" charset="0"/>
                <a:ea typeface="Verdana" panose="020B0604030504040204" pitchFamily="34" charset="0"/>
              </a:rPr>
            </a:b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Jedina podloga </a:t>
            </a:r>
            <a:r>
              <a:rPr lang="hr-HR" sz="2200" b="0" i="0" dirty="0">
                <a:solidFill>
                  <a:schemeClr val="tx1"/>
                </a:solidFill>
                <a:effectLst/>
                <a:latin typeface="Verdana" panose="020B0604030504040204" pitchFamily="34" charset="0"/>
                <a:ea typeface="Verdana" panose="020B0604030504040204" pitchFamily="34" charset="0"/>
              </a:rPr>
              <a:t>za priznavanje ovih troškova su </a:t>
            </a:r>
            <a:r>
              <a:rPr lang="hr-HR" sz="2200" b="1" i="0" dirty="0">
                <a:solidFill>
                  <a:schemeClr val="tx1"/>
                </a:solidFill>
                <a:effectLst/>
                <a:latin typeface="Verdana" panose="020B0604030504040204" pitchFamily="34" charset="0"/>
                <a:ea typeface="Verdana" panose="020B0604030504040204" pitchFamily="34" charset="0"/>
              </a:rPr>
              <a:t>putni nalozi </a:t>
            </a:r>
            <a:r>
              <a:rPr lang="hr-HR" sz="2200" b="0" i="0" dirty="0">
                <a:solidFill>
                  <a:schemeClr val="tx1"/>
                </a:solidFill>
                <a:effectLst/>
                <a:latin typeface="Verdana" panose="020B0604030504040204" pitchFamily="34" charset="0"/>
                <a:ea typeface="Verdana" panose="020B0604030504040204" pitchFamily="34" charset="0"/>
              </a:rPr>
              <a:t>koji trebaju biti u direktnoj vezi s proizvodnjom i objavljivanjem konkretnog programa i/ili sadržaja Fonda – isto mora biti nedvojbeno vidljivo na samom </a:t>
            </a:r>
            <a:r>
              <a:rPr lang="hr-HR" sz="2200" b="1" i="0" dirty="0">
                <a:solidFill>
                  <a:schemeClr val="tx1"/>
                </a:solidFill>
                <a:effectLst/>
                <a:latin typeface="Verdana" panose="020B0604030504040204" pitchFamily="34" charset="0"/>
                <a:ea typeface="Verdana" panose="020B0604030504040204" pitchFamily="34" charset="0"/>
              </a:rPr>
              <a:t>izvješću putnog naloga</a:t>
            </a:r>
            <a:r>
              <a:rPr lang="hr-HR" sz="2200" b="0" i="0" dirty="0">
                <a:solidFill>
                  <a:schemeClr val="tx1"/>
                </a:solidFill>
                <a:effectLst/>
                <a:latin typeface="Verdana" panose="020B0604030504040204" pitchFamily="34" charset="0"/>
                <a:ea typeface="Verdana" panose="020B0604030504040204" pitchFamily="34" charset="0"/>
              </a:rPr>
              <a:t>. </a:t>
            </a:r>
            <a:br>
              <a:rPr lang="hr-HR" sz="2200" b="0" i="0" dirty="0">
                <a:solidFill>
                  <a:schemeClr val="tx1"/>
                </a:solidFill>
                <a:effectLst/>
                <a:latin typeface="Verdana" panose="020B0604030504040204" pitchFamily="34" charset="0"/>
                <a:ea typeface="Verdana" panose="020B0604030504040204" pitchFamily="34" charset="0"/>
              </a:rPr>
            </a:br>
            <a:r>
              <a:rPr lang="hr-HR" sz="2200" b="0" i="0" dirty="0">
                <a:solidFill>
                  <a:schemeClr val="tx1"/>
                </a:solidFill>
                <a:effectLst/>
                <a:latin typeface="Verdana" panose="020B0604030504040204" pitchFamily="34" charset="0"/>
                <a:ea typeface="Verdana" panose="020B0604030504040204" pitchFamily="34" charset="0"/>
              </a:rPr>
              <a:t>Ako takvih </a:t>
            </a:r>
            <a:r>
              <a:rPr lang="hr-HR" sz="2200" b="1" i="0" dirty="0">
                <a:solidFill>
                  <a:schemeClr val="tx1"/>
                </a:solidFill>
                <a:effectLst/>
                <a:latin typeface="Verdana" panose="020B0604030504040204" pitchFamily="34" charset="0"/>
                <a:ea typeface="Verdana" panose="020B0604030504040204" pitchFamily="34" charset="0"/>
              </a:rPr>
              <a:t>putnih naloga nema</a:t>
            </a:r>
            <a:r>
              <a:rPr lang="hr-HR" sz="2200" b="0" i="0" dirty="0">
                <a:solidFill>
                  <a:schemeClr val="tx1"/>
                </a:solidFill>
                <a:effectLst/>
                <a:latin typeface="Verdana" panose="020B0604030504040204" pitchFamily="34" charset="0"/>
                <a:ea typeface="Verdana" panose="020B0604030504040204" pitchFamily="34" charset="0"/>
              </a:rPr>
              <a:t>, pružatelj nije u mogućnosti iskazati troškove putnih izdataka i </a:t>
            </a:r>
            <a:r>
              <a:rPr lang="hr-HR" sz="2200" b="1" i="0" dirty="0">
                <a:solidFill>
                  <a:schemeClr val="tx1"/>
                </a:solidFill>
                <a:effectLst/>
                <a:latin typeface="Verdana" panose="020B0604030504040204" pitchFamily="34" charset="0"/>
                <a:ea typeface="Verdana" panose="020B0604030504040204" pitchFamily="34" charset="0"/>
              </a:rPr>
              <a:t>smatra se da nema prihvatljivih troškova u ovoj kategoriji</a:t>
            </a:r>
            <a:r>
              <a:rPr lang="hr-HR" sz="2200" b="0" i="0" dirty="0">
                <a:solidFill>
                  <a:schemeClr val="tx1"/>
                </a:solidFill>
                <a:effectLst/>
                <a:latin typeface="Verdana" panose="020B0604030504040204" pitchFamily="34" charset="0"/>
                <a:ea typeface="Verdana" panose="020B0604030504040204" pitchFamily="34" charset="0"/>
              </a:rPr>
              <a:t>. </a:t>
            </a:r>
            <a:br>
              <a:rPr lang="hr-HR" sz="2200" b="0" i="0" dirty="0">
                <a:solidFill>
                  <a:schemeClr val="tx1"/>
                </a:solidFill>
                <a:effectLst/>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Unutar skupine putnih izdataka prihvatljivi troškovi su samo: </a:t>
            </a: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dnevnice za službena putovanja, </a:t>
            </a: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troškovi prijevoza na službenom putu (usluge prijevoza koje pruža prijevoznik), </a:t>
            </a: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troškovi noćenja na službenom putu, </a:t>
            </a: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troškovi uporabe vlastitog automobila na službenom putu, </a:t>
            </a:r>
            <a:br>
              <a:rPr lang="hr-HR" sz="2200" dirty="0">
                <a:solidFill>
                  <a:schemeClr val="tx1"/>
                </a:solidFill>
                <a:latin typeface="Verdana" panose="020B0604030504040204" pitchFamily="34" charset="0"/>
                <a:ea typeface="Verdana" panose="020B0604030504040204" pitchFamily="34" charset="0"/>
              </a:rPr>
            </a:br>
            <a:r>
              <a:rPr lang="hr-HR" sz="2200" dirty="0">
                <a:solidFill>
                  <a:schemeClr val="tx1"/>
                </a:solidFill>
                <a:latin typeface="Verdana" panose="020B0604030504040204" pitchFamily="34" charset="0"/>
                <a:ea typeface="Verdana" panose="020B0604030504040204" pitchFamily="34" charset="0"/>
              </a:rPr>
              <a:t>ostali troškovi na službenom putu (trošak autoceste, tunela, parkiranja, trajekta)</a:t>
            </a:r>
            <a:r>
              <a:rPr lang="en-US" sz="2200" dirty="0">
                <a:solidFill>
                  <a:schemeClr val="tx1"/>
                </a:solidFill>
                <a:latin typeface="Verdana" panose="020B0604030504040204" pitchFamily="34" charset="0"/>
                <a:ea typeface="Verdana" panose="020B0604030504040204" pitchFamily="34" charset="0"/>
              </a:rPr>
              <a:t> </a:t>
            </a:r>
            <a:r>
              <a:rPr lang="en-US" sz="2200" dirty="0" err="1">
                <a:solidFill>
                  <a:schemeClr val="tx1"/>
                </a:solidFill>
                <a:latin typeface="Verdana" panose="020B0604030504040204" pitchFamily="34" charset="0"/>
                <a:ea typeface="Verdana" panose="020B0604030504040204" pitchFamily="34" charset="0"/>
              </a:rPr>
              <a:t>i</a:t>
            </a:r>
            <a:br>
              <a:rPr lang="hr-HR" sz="2200" dirty="0">
                <a:solidFill>
                  <a:schemeClr val="tx1"/>
                </a:solidFill>
                <a:latin typeface="Verdana" panose="020B0604030504040204" pitchFamily="34" charset="0"/>
                <a:ea typeface="Verdana" panose="020B0604030504040204" pitchFamily="34" charset="0"/>
              </a:rPr>
            </a:br>
            <a:r>
              <a:rPr lang="hr-HR" sz="2200" b="1" dirty="0">
                <a:solidFill>
                  <a:schemeClr val="tx1"/>
                </a:solidFill>
                <a:effectLst/>
                <a:latin typeface="Verdana" panose="020B0604030504040204" pitchFamily="34" charset="0"/>
                <a:ea typeface="Verdana" panose="020B0604030504040204" pitchFamily="34" charset="0"/>
              </a:rPr>
              <a:t>prihvatljivi paušalni troškovi </a:t>
            </a:r>
            <a:r>
              <a:rPr lang="hr-HR" sz="2200" dirty="0">
                <a:solidFill>
                  <a:schemeClr val="tx1"/>
                </a:solidFill>
                <a:effectLst/>
                <a:latin typeface="Verdana" panose="020B0604030504040204" pitchFamily="34" charset="0"/>
                <a:ea typeface="Verdana" panose="020B0604030504040204" pitchFamily="34" charset="0"/>
              </a:rPr>
              <a:t>za korištenja službenog vozila u vlasništvu ponuditelja kao pravne osobe za službeno putovanje uz otvaranje putnog naloga („transportni troškovi“)</a:t>
            </a:r>
            <a:r>
              <a:rPr lang="en-US" sz="2200" dirty="0">
                <a:solidFill>
                  <a:schemeClr val="tx1"/>
                </a:solidFill>
                <a:effectLst/>
                <a:latin typeface="Verdana" panose="020B0604030504040204" pitchFamily="34" charset="0"/>
                <a:ea typeface="Verdana" panose="020B0604030504040204" pitchFamily="34" charset="0"/>
              </a:rPr>
              <a:t>.</a:t>
            </a:r>
            <a:r>
              <a:rPr lang="hr-HR" sz="2200" dirty="0">
                <a:solidFill>
                  <a:schemeClr val="tx1"/>
                </a:solidFill>
                <a:effectLst/>
                <a:latin typeface="Verdana" panose="020B0604030504040204" pitchFamily="34" charset="0"/>
                <a:ea typeface="Verdana" panose="020B0604030504040204" pitchFamily="34" charset="0"/>
              </a:rPr>
              <a:t> </a:t>
            </a:r>
            <a:br>
              <a:rPr lang="hr-HR" sz="2400" dirty="0">
                <a:latin typeface="Trebuchet MS" panose="020B0603020202020204" pitchFamily="34" charset="0"/>
              </a:rPr>
            </a:br>
            <a:br>
              <a:rPr lang="hr-HR" sz="2400" dirty="0">
                <a:latin typeface="Trebuchet MS" panose="020B0603020202020204" pitchFamily="34" charset="0"/>
              </a:rPr>
            </a:br>
            <a:endParaRPr lang="hr-HR" sz="2400" dirty="0">
              <a:latin typeface="Trebuchet MS" panose="020B0603020202020204" pitchFamily="34" charset="0"/>
            </a:endParaRPr>
          </a:p>
        </p:txBody>
      </p:sp>
    </p:spTree>
    <p:extLst>
      <p:ext uri="{BB962C8B-B14F-4D97-AF65-F5344CB8AC3E}">
        <p14:creationId xmlns:p14="http://schemas.microsoft.com/office/powerpoint/2010/main" val="768717802"/>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1311</TotalTime>
  <Words>1349</Words>
  <Application>Microsoft Office PowerPoint</Application>
  <PresentationFormat>Widescreen</PresentationFormat>
  <Paragraphs>11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Franklin Gothic Book</vt:lpstr>
      <vt:lpstr>Trebuchet MS</vt:lpstr>
      <vt:lpstr>Verdana</vt:lpstr>
      <vt:lpstr>Wingdings</vt:lpstr>
      <vt:lpstr>Crop</vt:lpstr>
      <vt:lpstr>  Financijsko pravdanje fonda 5/24 (državna potpora) za 2025. godinu se provodi putem sučelja ispmu na  web stranici AEM-a !     </vt:lpstr>
      <vt:lpstr>Važno !  Podloga za unos iznosa prihvatljivih pojedinačnih troškova kod neprofitnih organizacija obveznika vođenja dvojnog knjigovodstva i trgovačkih društava je analitička bruto bilanca za 2025. godinu izlistana na dan popunjavanja financijskog pravdanja, primjerice 31. siječnja ili 15. veljače 2026. godine, bez obzira što ona u tom trenutku kod nekih još neće biti u potpunosti konačna te ukoliko je primjenjivo putni nalozi koji su u direktnoj vezi s proizvodnjom i objavljivanjem konkretnog programa i/ili sadržaja Fonda – isto mora biti nedvojbeno vidljivo na samom izvješću putnog naloga.   Podloga za unos iznosa prihvatljivih pojedinačnih troškova kod neprofitnih organizacija obveznika vođenja jednostavnog knjigovodstva je knjiga primitaka i izdataka za 2025. godinu te ukoliko je primjenjivo putni nalozi koji su u direktnoj vezi s proizvodnjom i objavljivanjem konkretnog programa i/ili sadržaja Fonda – isto mora biti nedvojbeno vidljivo na samom izvješću putnog naloga.</vt:lpstr>
      <vt:lpstr>Analitičku bruto bilancu ili knjigu primitaka i izdataka kreiranu na datum početka popunjavanja financijskog pravdanja, a koje naravno služe kao podloge za unos iznosa troškova, za 2025. godinu pružatelj treba obavezno sačuvati kod sebe.   Iste je potrebno zajedno sa putnim nalozima (ukoliko je primjenjivo), koji su u direktnoj vezi s proizvodnjom i objavljivanjem konkretnog programa i/ili sadržaja Fonda – isto mora biti nedvojbeno vidljivo na samom izvješću putnog naloga, skenirane „uploadati” putem web sučelja. </vt:lpstr>
      <vt:lpstr>Analitička bruto bilanca ili knjiga primitaka i izdataka nisu obrasci GFI-Pod ili obrasci bilance i izvještaja o prihodima i rashodima ili obrazac godišnjeg financijskog izvještaja o primicima i izdacima za 2024. godinu koji se predaju na Finu, molimo osobitu pažnju po tom pitanju te zatražite pomoć Vaših računovođa.  Sugeriramo da prilikom popunjavanja financijskog pravdanja uključite Vaše računovođe, no ne na način da oni budu jedine i odgovorne osobe za izvršenje obveze financijskog pravdanja. Naime, bez pomoći „operativaca” koji su bili direktno uključeni u realizaciju programa ili sadržaja, računovođe teško mogu ovo odraditi na ispravan način. </vt:lpstr>
      <vt:lpstr>Računovođe će Vam pomoći da identificirate pojedinačne prihvatljive troškove unutar analitičke bruto bilance ili knjige primitaka i izdataka i njihove ukupne godišnje iznose.  Također će Vam pomoći da dođete do, ukoliko je to primjenjivo kod Vas, putnih naloga koji su u direktnoj vezi s proizvodnjom i objavljivanjem konkretnog programa i/ili sadržaja Fonda – isto mora biti nedvojbeno vidljivo na samom izvješću putnog naloga.   Oni će Vam reći i na kojem su kontu pojedinačni prihvatljivi troškovi (brojčana oznaka konta) knjiženi.   No, osobe koje vode projekt realizacije programa ili sadržaja (koji su sufinancirani sredstvima Fonda) su oni koji znaju koliki je udio tog projekta ili sadržaja u ukupnim troškovima organizacije (a ukupni troškovi kod pojedinih pružatelja mogu uključivati i troškove koji se odnose na aktivnosti, programe i sadržaje koji nisu sufinancirani sredstvima Fonda) i što je ključ raspodjele iznosa svakog pojedinog prihvatljivog troška na svaki program ili sadržaj.  Ključ raspodjele svakog pojedinog iznosa prihvatljivog troška na program ili sadržaj je temelj popunjavanja financijskog pravdanja.  </vt:lpstr>
      <vt:lpstr> Velike potpore (državna potpora) – JN 5/24  1. Identificirati u analitičkoj bruto bilanci ili knjizi primataka i izdataka te putnim nalozima (ukoliko je primjenjivo) sve pojedinačne prihvatljive troškove nastale u realizaciji programa ili sadržaja Fonda i to po kategorijama: materijalni troškovi, izdaci za plaće i naknade, putni izdaci i ostali troškovi a sve sukladno tekstu javnog natječaja broj 5/24 te utvrditi njihove godišnje iznose u navedenoj analitičkoj bruto bilanci ili knjige primitaka i izdataka, osim za prihvatljive paušalne troškove kako isti tamo nisu vidljivi niti im je vidljiv iznos.  2. Razvrstati i rasporediti pojedinačno prihvatljive troškove i prihvatljive paušalne troškove na faze, i to: troškove pretprodukcije, produkcije i distribucije AV djela.  3. Zatim unutar svake od ove tri faze pojedinačni prihvatljivi troškovi i prihvatljivi paušalni troškovi se dodatno razvrstavaju i raspoređuju po kategorijama, materijalni troškovi, izdaci za plaće i naknade, putni izdaci i ostali troškovi.</vt:lpstr>
      <vt:lpstr>4. Alocirati odgovarajući dio (iznos), od godišnjeg iznosa svakog pojedinačnog prihvatljivog troška, na program ili sadržaj sukladno ključu raspodjele koji utvrđuje svaki pružatelj za sebe. Bitno je da pružatelj ima sve informacije o „sudjelovanju” konkretnog programa ili sadržaja u svim godišnjim aktivnostima pružatelja. Na taj način pružatelj može odrediti koji pojedinačni prihvatljivi troškovi su nastali u realizaciji programa ili sadržaja, i koji iznos od godišnjeg iznosa tih prihvatljivih troškova se odnosi na konkretni program ili sadržaj. Prihvatljive paušalne troškove pružatelj treba alocirati sukladno internim evidencijama na konkretni program ili sadržaj.  5. Teoretski svaka od četiri kategorije troškova može se pojaviti u sve tri faze troškova, pa primjerice možete imati materijalne troškove u fazi troškova pretprodukcije, produkcije i distribucije. U tom slučaju ne smije se zaboraviti na činjenicu da ukupni iznos materijalnih troškova za pojedini program ili sadržaj je zbroj materijalnih troškova iz tri faze, pretprodukcije, produkcije i distribucije. Ista analogija vrijedi i za preostale tri kategorije troškova. </vt:lpstr>
      <vt:lpstr>Podsjetnik za kategorije prihvatljivih troškova !      1.   Unutar Materijalnih troškova prihvatljivi troškovi su samo: trošak vode, trošak električne energije, trošak plina, trošak telefona, trošak interneta, poštanski troškovi, trošak uredskog materijala, trošak kopiranja, trošak administracije i računovodstva ali samo ako je anagžirana vanjska ustanova, trošak najma opreme potrebne za realizaciju programa/sadržaja i trošak najma poslovnog prostora.  Svi navedeni prihvatljivi materijalni troškovi pravdat će se u zbroju do maksimalno 20% iznosa ukupnih prihvatljivih troškova.      2.   U Izdacima za plaće i naknade popunjavaju se podaci za radnike pružatelja i za vanjske suradnike.  Prihvatljivi troškovi su samo iznosi bruto plaće II za radnike i bruto naknade vanjskih suradnika. </vt:lpstr>
      <vt:lpstr>    3.  Putni izdaci  Jedina podloga za priznavanje ovih troškova su putni nalozi koji trebaju biti u direktnoj vezi s proizvodnjom i objavljivanjem konkretnog programa i/ili sadržaja Fonda – isto mora biti nedvojbeno vidljivo na samom izvješću putnog naloga.  Ako takvih putnih naloga nema, pružatelj nije u mogućnosti iskazati troškove putnih izdataka i smatra se da nema prihvatljivih troškova u ovoj kategoriji.  Unutar skupine putnih izdataka prihvatljivi troškovi su samo:  dnevnice za službena putovanja,  troškovi prijevoza na službenom putu (usluge prijevoza koje pruža prijevoznik),  troškovi noćenja na službenom putu,  troškovi uporabe vlastitog automobila na službenom putu,  ostali troškovi na službenom putu (trošak autoceste, tunela, parkiranja, trajekta) i prihvatljivi paušalni troškovi za korištenja službenog vozila u vlasništvu ponuditelja kao pravne osobe za službeno putovanje uz otvaranje putnog naloga („transportni troškovi“).   </vt:lpstr>
      <vt:lpstr>4. Unutar kategorije Ostalih troškova prihvatljivi troškovi su samo:  usluge rada vanjskog osoblja (troškovi po osnovi rada/pružene usluge koju pruža pravni subjekt – obrt ili tvrtka – čiji su zaposlenici to vanjsko osoblje),  naknade za korištenje prava intelektualnog vlasništva,  prihvatljivi paušalni troškovi:  za korištenje studija s televizijskom opremom u vlasništvu podnositelja i  za korištenje ENG opreme u vlasništvu podnositelja prijave i montaža za snimanje i produkciju na terenu.    </vt:lpstr>
      <vt:lpstr>Sve dodatne upite vezano uz financijsko pravdanje fonda 5/24 za 2025. godinu šaljite na e-mail adresu: info@aem.hr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FINANCIJSKO IZVJEŠĆE PRAVDANJE FONDA ZA 2015. GODINU PO PRVI PUT SE PROVODI PUTEM SUČELJA ISPMU !  2. DOSADAŠNJE EXCEL TABLICE SU „UMETNUTE” U SUČELJE ISPMU.  3. TEHNIKA POPUNJAVANJA FINANCIJSKOG IZVJEŠĆA JE IDENTIČNA PROŠLIM GODINAMA UZ JEDNU PREZENTACIJSKU NOVOST KOD ONIH KOJI PRAVDAJU SREDSTVA UNUTAR SUSTAVA VELIKIH POTPORA.</dc:title>
  <dc:creator>Zoran Jakić</dc:creator>
  <cp:lastModifiedBy>Alma Bahonjic</cp:lastModifiedBy>
  <cp:revision>202</cp:revision>
  <cp:lastPrinted>2023-10-19T11:52:55Z</cp:lastPrinted>
  <dcterms:created xsi:type="dcterms:W3CDTF">2015-12-03T12:59:45Z</dcterms:created>
  <dcterms:modified xsi:type="dcterms:W3CDTF">2026-01-26T11:57:22Z</dcterms:modified>
</cp:coreProperties>
</file>