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4" r:id="rId4"/>
    <p:sldId id="258" r:id="rId5"/>
    <p:sldId id="259" r:id="rId6"/>
    <p:sldId id="260" r:id="rId7"/>
    <p:sldId id="261" r:id="rId8"/>
    <p:sldId id="262" r:id="rId9"/>
    <p:sldId id="263" r:id="rId10"/>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oran Jakić" initials="ZJ" lastIdx="3" clrIdx="0">
    <p:extLst>
      <p:ext uri="{19B8F6BF-5375-455C-9EA6-DF929625EA0E}">
        <p15:presenceInfo xmlns:p15="http://schemas.microsoft.com/office/powerpoint/2012/main" userId="S-1-5-21-2359320447-2032931125-1873559636-36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BC100C-AC79-4CC9-90F3-A39C04D35B58}" v="2" dt="2024-01-15T13:16:34.6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7" d="100"/>
          <a:sy n="117" d="100"/>
        </p:scale>
        <p:origin x="619"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0495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2070547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3408129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3107343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B0AE66-A1DA-4A13-A7EB-97AEA6C77E8D}"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3B34153-8285-4798-866B-8C4613C37F89}"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4032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B0AE66-A1DA-4A13-A7EB-97AEA6C77E8D}" type="datetimeFigureOut">
              <a:rPr lang="hr-HR" smtClean="0"/>
              <a:t>26.1.2026.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2269907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B0AE66-A1DA-4A13-A7EB-97AEA6C77E8D}" type="datetimeFigureOut">
              <a:rPr lang="hr-HR" smtClean="0"/>
              <a:t>26.1.2026.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1622656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B0AE66-A1DA-4A13-A7EB-97AEA6C77E8D}" type="datetimeFigureOut">
              <a:rPr lang="hr-HR" smtClean="0"/>
              <a:t>26.1.2026.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3023243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9B0AE66-A1DA-4A13-A7EB-97AEA6C77E8D}" type="datetimeFigureOut">
              <a:rPr lang="hr-HR" smtClean="0"/>
              <a:t>26.1.2026.</a:t>
            </a:fld>
            <a:endParaRPr lang="hr-H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r-HR"/>
          </a:p>
        </p:txBody>
      </p:sp>
      <p:sp>
        <p:nvSpPr>
          <p:cNvPr id="9" name="Slide Number Placeholder 8"/>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249395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9B0AE66-A1DA-4A13-A7EB-97AEA6C77E8D}" type="datetimeFigureOut">
              <a:rPr lang="hr-HR" smtClean="0"/>
              <a:t>26.1.2026.</a:t>
            </a:fld>
            <a:endParaRPr lang="hr-H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hr-H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3B34153-8285-4798-866B-8C4613C37F89}" type="slidenum">
              <a:rPr lang="hr-HR" smtClean="0"/>
              <a:t>‹#›</a:t>
            </a:fld>
            <a:endParaRPr lang="hr-HR"/>
          </a:p>
        </p:txBody>
      </p:sp>
    </p:spTree>
    <p:extLst>
      <p:ext uri="{BB962C8B-B14F-4D97-AF65-F5344CB8AC3E}">
        <p14:creationId xmlns:p14="http://schemas.microsoft.com/office/powerpoint/2010/main" val="3108855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B0AE66-A1DA-4A13-A7EB-97AEA6C77E8D}" type="datetimeFigureOut">
              <a:rPr lang="hr-HR" smtClean="0"/>
              <a:t>26.1.2026.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53B34153-8285-4798-866B-8C4613C37F89}" type="slidenum">
              <a:rPr lang="hr-HR" smtClean="0"/>
              <a:t>‹#›</a:t>
            </a:fld>
            <a:endParaRPr lang="hr-HR"/>
          </a:p>
        </p:txBody>
      </p:sp>
    </p:spTree>
    <p:extLst>
      <p:ext uri="{BB962C8B-B14F-4D97-AF65-F5344CB8AC3E}">
        <p14:creationId xmlns:p14="http://schemas.microsoft.com/office/powerpoint/2010/main" val="3969054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9B0AE66-A1DA-4A13-A7EB-97AEA6C77E8D}" type="datetimeFigureOut">
              <a:rPr lang="hr-HR" smtClean="0"/>
              <a:t>26.1.2026.</a:t>
            </a:fld>
            <a:endParaRPr lang="hr-H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r-H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3B34153-8285-4798-866B-8C4613C37F89}" type="slidenum">
              <a:rPr lang="hr-HR" smtClean="0"/>
              <a:t>‹#›</a:t>
            </a:fld>
            <a:endParaRPr lang="hr-H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6075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Fond@aem.hr" TargetMode="External"/><Relationship Id="rId2" Type="http://schemas.openxmlformats.org/officeDocument/2006/relationships/hyperlink" Target="https://pmu.e-mediji.hr/" TargetMode="External"/><Relationship Id="rId1" Type="http://schemas.openxmlformats.org/officeDocument/2006/relationships/slideLayout" Target="../slideLayouts/slideLayout2.xml"/><Relationship Id="rId4" Type="http://schemas.openxmlformats.org/officeDocument/2006/relationships/hyperlink" Target="http://www.e-mediji.hr/repository_files/file/582/"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narodne-novine.nn.hr/clanci/oglasi/o8368530.html" TargetMode="External"/><Relationship Id="rId2" Type="http://schemas.openxmlformats.org/officeDocument/2006/relationships/hyperlink" Target="https://narodne-novine.nn.hr/clanci/oglasi/o8368529.html" TargetMode="External"/><Relationship Id="rId1" Type="http://schemas.openxmlformats.org/officeDocument/2006/relationships/slideLayout" Target="../slideLayouts/slideLayout2.xml"/><Relationship Id="rId4" Type="http://schemas.openxmlformats.org/officeDocument/2006/relationships/hyperlink" Target="https://narodne-novine.nn.hr/clanci/oglasi/o8368948.html"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520055"/>
            <a:ext cx="10058400" cy="2829896"/>
          </a:xfrm>
        </p:spPr>
        <p:txBody>
          <a:bodyPr>
            <a:normAutofit/>
          </a:bodyPr>
          <a:lstStyle/>
          <a:p>
            <a:pPr algn="ctr"/>
            <a:r>
              <a:rPr lang="hr-HR" sz="4400" dirty="0">
                <a:latin typeface="Verdana" panose="020B0604030504040204" pitchFamily="34" charset="0"/>
                <a:ea typeface="Verdana" panose="020B0604030504040204" pitchFamily="34" charset="0"/>
              </a:rPr>
              <a:t>Vodič za predavanje financijskog pravdanja Fondova putem web sučelja</a:t>
            </a:r>
          </a:p>
        </p:txBody>
      </p:sp>
      <p:sp>
        <p:nvSpPr>
          <p:cNvPr id="3" name="Subtitle 2"/>
          <p:cNvSpPr>
            <a:spLocks noGrp="1"/>
          </p:cNvSpPr>
          <p:nvPr>
            <p:ph type="subTitle" idx="1"/>
          </p:nvPr>
        </p:nvSpPr>
        <p:spPr>
          <a:xfrm>
            <a:off x="1100051" y="4455619"/>
            <a:ext cx="10058400" cy="1673331"/>
          </a:xfrm>
        </p:spPr>
        <p:txBody>
          <a:bodyPr>
            <a:normAutofit/>
          </a:bodyPr>
          <a:lstStyle/>
          <a:p>
            <a:r>
              <a:rPr lang="hr-HR" sz="1800" dirty="0" err="1">
                <a:latin typeface="Verdana" panose="020B0604030504040204" pitchFamily="34" charset="0"/>
                <a:ea typeface="Verdana" panose="020B0604030504040204" pitchFamily="34" charset="0"/>
              </a:rPr>
              <a:t>PripremiLi</a:t>
            </a:r>
            <a:r>
              <a:rPr lang="hr-HR" sz="1800" dirty="0">
                <a:latin typeface="Verdana" panose="020B0604030504040204" pitchFamily="34" charset="0"/>
                <a:ea typeface="Verdana" panose="020B0604030504040204" pitchFamily="34" charset="0"/>
              </a:rPr>
              <a:t>:</a:t>
            </a:r>
          </a:p>
          <a:p>
            <a:r>
              <a:rPr lang="hr-HR" sz="1800" dirty="0" err="1">
                <a:latin typeface="Verdana" panose="020B0604030504040204" pitchFamily="34" charset="0"/>
                <a:ea typeface="Verdana" panose="020B0604030504040204" pitchFamily="34" charset="0"/>
              </a:rPr>
              <a:t>petra</a:t>
            </a:r>
            <a:r>
              <a:rPr lang="hr-HR" sz="1800" dirty="0">
                <a:latin typeface="Verdana" panose="020B0604030504040204" pitchFamily="34" charset="0"/>
                <a:ea typeface="Verdana" panose="020B0604030504040204" pitchFamily="34" charset="0"/>
              </a:rPr>
              <a:t> pazman</a:t>
            </a:r>
          </a:p>
          <a:p>
            <a:r>
              <a:rPr lang="hr-HR" sz="1800" dirty="0">
                <a:latin typeface="Verdana" panose="020B0604030504040204" pitchFamily="34" charset="0"/>
                <a:ea typeface="Verdana" panose="020B0604030504040204" pitchFamily="34" charset="0"/>
              </a:rPr>
              <a:t>Josip </a:t>
            </a:r>
            <a:r>
              <a:rPr lang="hr-HR" sz="1800" dirty="0" err="1">
                <a:latin typeface="Verdana" panose="020B0604030504040204" pitchFamily="34" charset="0"/>
                <a:ea typeface="Verdana" panose="020B0604030504040204" pitchFamily="34" charset="0"/>
              </a:rPr>
              <a:t>marušić</a:t>
            </a:r>
            <a:endParaRPr lang="hr-HR" sz="1800" dirty="0">
              <a:latin typeface="Verdana" panose="020B0604030504040204" pitchFamily="34" charset="0"/>
              <a:ea typeface="Verdana" panose="020B060403050404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04577" y="4860055"/>
            <a:ext cx="3114502" cy="659359"/>
          </a:xfrm>
          <a:prstGeom prst="rect">
            <a:avLst/>
          </a:prstGeom>
        </p:spPr>
      </p:pic>
    </p:spTree>
    <p:extLst>
      <p:ext uri="{BB962C8B-B14F-4D97-AF65-F5344CB8AC3E}">
        <p14:creationId xmlns:p14="http://schemas.microsoft.com/office/powerpoint/2010/main" val="2666617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4400" dirty="0">
                <a:latin typeface="Verdana" panose="020B0604030504040204" pitchFamily="34" charset="0"/>
                <a:ea typeface="Verdana" panose="020B0604030504040204" pitchFamily="34" charset="0"/>
              </a:rPr>
              <a:t>Opće informacije</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hr-HR" sz="1800" dirty="0">
                <a:latin typeface="Verdana" panose="020B0604030504040204" pitchFamily="34" charset="0"/>
                <a:ea typeface="Verdana" panose="020B0604030504040204" pitchFamily="34" charset="0"/>
              </a:rPr>
              <a:t> Podržava </a:t>
            </a:r>
            <a:r>
              <a:rPr lang="hr-HR" sz="1800" dirty="0">
                <a:solidFill>
                  <a:schemeClr val="tx1"/>
                </a:solidFill>
                <a:latin typeface="Verdana" panose="020B0604030504040204" pitchFamily="34" charset="0"/>
                <a:ea typeface="Verdana" panose="020B0604030504040204" pitchFamily="34" charset="0"/>
              </a:rPr>
              <a:t>preglednike Internet</a:t>
            </a:r>
            <a:r>
              <a:rPr lang="en-US" sz="1800" dirty="0">
                <a:solidFill>
                  <a:schemeClr val="tx1"/>
                </a:solidFill>
                <a:latin typeface="Verdana" panose="020B0604030504040204" pitchFamily="34" charset="0"/>
                <a:ea typeface="Verdana" panose="020B0604030504040204" pitchFamily="34" charset="0"/>
              </a:rPr>
              <a:t> Edge</a:t>
            </a:r>
            <a:r>
              <a:rPr lang="hr-HR" sz="1800" dirty="0">
                <a:solidFill>
                  <a:schemeClr val="tx1"/>
                </a:solidFill>
                <a:latin typeface="Verdana" panose="020B0604030504040204" pitchFamily="34" charset="0"/>
                <a:ea typeface="Verdana" panose="020B0604030504040204" pitchFamily="34" charset="0"/>
              </a:rPr>
              <a:t>, Mozilla Firefox i Google Chrome. </a:t>
            </a:r>
          </a:p>
          <a:p>
            <a:pPr>
              <a:buFont typeface="Wingdings" panose="05000000000000000000" pitchFamily="2" charset="2"/>
              <a:buChar char="q"/>
            </a:pPr>
            <a:r>
              <a:rPr lang="hr-HR" sz="1800" dirty="0">
                <a:latin typeface="Verdana" panose="020B0604030504040204" pitchFamily="34" charset="0"/>
                <a:ea typeface="Verdana" panose="020B0604030504040204" pitchFamily="34" charset="0"/>
              </a:rPr>
              <a:t> Ispunjavanje web pravdanja na adresi - </a:t>
            </a:r>
            <a:r>
              <a:rPr lang="hr-HR" sz="1800" dirty="0">
                <a:latin typeface="Verdana" panose="020B0604030504040204" pitchFamily="34" charset="0"/>
                <a:ea typeface="Verdana" panose="020B0604030504040204" pitchFamily="34" charset="0"/>
                <a:hlinkClick r:id="rId2"/>
              </a:rPr>
              <a:t>https://pmu.e-mediji.hr/ </a:t>
            </a:r>
            <a:endParaRPr lang="hr-HR" sz="1800" dirty="0">
              <a:latin typeface="Verdana" panose="020B0604030504040204" pitchFamily="34" charset="0"/>
              <a:ea typeface="Verdana" panose="020B0604030504040204" pitchFamily="34" charset="0"/>
            </a:endParaRPr>
          </a:p>
          <a:p>
            <a:pPr>
              <a:buFont typeface="Wingdings" panose="05000000000000000000" pitchFamily="2" charset="2"/>
              <a:buChar char="q"/>
            </a:pPr>
            <a:r>
              <a:rPr lang="hr-HR" sz="1800" dirty="0">
                <a:latin typeface="Verdana" panose="020B0604030504040204" pitchFamily="34" charset="0"/>
                <a:ea typeface="Verdana" panose="020B0604030504040204" pitchFamily="34" charset="0"/>
              </a:rPr>
              <a:t>Dodatni upiti - </a:t>
            </a:r>
            <a:r>
              <a:rPr lang="hr-HR" sz="1800" dirty="0">
                <a:latin typeface="Verdana" panose="020B0604030504040204" pitchFamily="34" charset="0"/>
                <a:ea typeface="Verdana" panose="020B0604030504040204" pitchFamily="34" charset="0"/>
                <a:hlinkClick r:id="rId3"/>
              </a:rPr>
              <a:t>Fond@</a:t>
            </a:r>
            <a:r>
              <a:rPr lang="en-US" sz="1800" dirty="0" err="1">
                <a:latin typeface="Verdana" panose="020B0604030504040204" pitchFamily="34" charset="0"/>
                <a:ea typeface="Verdana" panose="020B0604030504040204" pitchFamily="34" charset="0"/>
                <a:hlinkClick r:id="rId3"/>
              </a:rPr>
              <a:t>aem</a:t>
            </a:r>
            <a:r>
              <a:rPr lang="hr-HR" sz="1800" dirty="0">
                <a:latin typeface="Verdana" panose="020B0604030504040204" pitchFamily="34" charset="0"/>
                <a:ea typeface="Verdana" panose="020B0604030504040204" pitchFamily="34" charset="0"/>
                <a:hlinkClick r:id="rId3"/>
              </a:rPr>
              <a:t>.</a:t>
            </a:r>
            <a:r>
              <a:rPr lang="hr-HR" sz="1800" dirty="0" err="1">
                <a:latin typeface="Verdana" panose="020B0604030504040204" pitchFamily="34" charset="0"/>
                <a:ea typeface="Verdana" panose="020B0604030504040204" pitchFamily="34" charset="0"/>
                <a:hlinkClick r:id="rId3"/>
              </a:rPr>
              <a:t>hr</a:t>
            </a:r>
            <a:r>
              <a:rPr lang="en-US" sz="1800" dirty="0">
                <a:latin typeface="Verdana" panose="020B0604030504040204" pitchFamily="34" charset="0"/>
                <a:ea typeface="Verdana" panose="020B0604030504040204" pitchFamily="34" charset="0"/>
              </a:rPr>
              <a:t> </a:t>
            </a:r>
          </a:p>
          <a:p>
            <a:pPr>
              <a:buFont typeface="Wingdings" panose="05000000000000000000" pitchFamily="2" charset="2"/>
              <a:buChar char="q"/>
            </a:pPr>
            <a:r>
              <a:rPr lang="hr-HR" sz="1800" dirty="0">
                <a:latin typeface="Verdana" panose="020B0604030504040204" pitchFamily="34" charset="0"/>
                <a:ea typeface="Verdana" panose="020B0604030504040204" pitchFamily="34" charset="0"/>
              </a:rPr>
              <a:t>Prijava tehničkih problema: </a:t>
            </a:r>
          </a:p>
          <a:p>
            <a:pPr lvl="1">
              <a:buFont typeface="Wingdings" panose="05000000000000000000" pitchFamily="2" charset="2"/>
              <a:buChar char="§"/>
            </a:pPr>
            <a:r>
              <a:rPr lang="hr-HR" sz="1600" dirty="0">
                <a:latin typeface="Verdana" panose="020B0604030504040204" pitchFamily="34" charset="0"/>
                <a:ea typeface="Verdana" panose="020B0604030504040204" pitchFamily="34" charset="0"/>
              </a:rPr>
              <a:t>E-mail: josip.marusic@aem.hr</a:t>
            </a:r>
          </a:p>
          <a:p>
            <a:pPr lvl="1">
              <a:buFont typeface="Wingdings" panose="05000000000000000000" pitchFamily="2" charset="2"/>
              <a:buChar char="§"/>
            </a:pPr>
            <a:r>
              <a:rPr lang="hr-HR" sz="1600" dirty="0">
                <a:latin typeface="Verdana" panose="020B0604030504040204" pitchFamily="34" charset="0"/>
                <a:ea typeface="Verdana" panose="020B0604030504040204" pitchFamily="34" charset="0"/>
              </a:rPr>
              <a:t>Tel: 01/4882 616</a:t>
            </a:r>
          </a:p>
          <a:p>
            <a:pPr>
              <a:buFont typeface="Wingdings" panose="05000000000000000000" pitchFamily="2" charset="2"/>
              <a:buChar char="q"/>
            </a:pPr>
            <a:r>
              <a:rPr lang="hr-HR" sz="1800" dirty="0">
                <a:latin typeface="Verdana" panose="020B0604030504040204" pitchFamily="34" charset="0"/>
                <a:ea typeface="Verdana" panose="020B0604030504040204" pitchFamily="34" charset="0"/>
              </a:rPr>
              <a:t> Kratke upute za spajanje više PDF dokumenata u jedan: </a:t>
            </a:r>
          </a:p>
          <a:p>
            <a:pPr lvl="1">
              <a:buFont typeface="Wingdings" panose="05000000000000000000" pitchFamily="2" charset="2"/>
              <a:buChar char="§"/>
            </a:pPr>
            <a:r>
              <a:rPr lang="hr-HR" sz="1600" dirty="0">
                <a:solidFill>
                  <a:schemeClr val="tx1"/>
                </a:solidFill>
                <a:latin typeface="Verdana" panose="020B0604030504040204" pitchFamily="34" charset="0"/>
                <a:ea typeface="Verdana" panose="020B0604030504040204" pitchFamily="34" charset="0"/>
                <a:hlinkClick r:id="rId4">
                  <a:extLst>
                    <a:ext uri="{A12FA001-AC4F-418D-AE19-62706E023703}">
                      <ahyp:hlinkClr xmlns:ahyp="http://schemas.microsoft.com/office/drawing/2018/hyperlinkcolor" val="tx"/>
                    </a:ext>
                  </a:extLst>
                </a:hlinkClick>
              </a:rPr>
              <a:t>www.e-mediji.hr/repository_files/file/582/</a:t>
            </a:r>
            <a:endParaRPr lang="hr-HR" sz="1600" dirty="0">
              <a:solidFill>
                <a:srgbClr val="FF0000"/>
              </a:solidFill>
              <a:latin typeface="Verdana" panose="020B0604030504040204" pitchFamily="34" charset="0"/>
              <a:ea typeface="Verdana" panose="020B0604030504040204" pitchFamily="34" charset="0"/>
            </a:endParaRPr>
          </a:p>
          <a:p>
            <a:pPr>
              <a:buFont typeface="Wingdings" panose="05000000000000000000" pitchFamily="2" charset="2"/>
              <a:buChar char="q"/>
            </a:pPr>
            <a:r>
              <a:rPr lang="hr-HR" sz="1800" dirty="0">
                <a:latin typeface="Verdana" panose="020B0604030504040204" pitchFamily="34" charset="0"/>
                <a:ea typeface="Verdana" panose="020B0604030504040204" pitchFamily="34" charset="0"/>
              </a:rPr>
              <a:t> Prije početka ispunjavanja ažurirati opće podatke o pružatelju ( u dijelu „moje medijske usluge“, u stupcu „Opći podaci“ kliknuti na „Uredi podatke“)!</a:t>
            </a:r>
          </a:p>
        </p:txBody>
      </p:sp>
    </p:spTree>
    <p:extLst>
      <p:ext uri="{BB962C8B-B14F-4D97-AF65-F5344CB8AC3E}">
        <p14:creationId xmlns:p14="http://schemas.microsoft.com/office/powerpoint/2010/main" val="1960151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61034-D646-C9F6-38D9-208F49916471}"/>
              </a:ext>
            </a:extLst>
          </p:cNvPr>
          <p:cNvSpPr>
            <a:spLocks noGrp="1"/>
          </p:cNvSpPr>
          <p:nvPr>
            <p:ph type="title"/>
          </p:nvPr>
        </p:nvSpPr>
        <p:spPr>
          <a:xfrm>
            <a:off x="1097280" y="0"/>
            <a:ext cx="10058400" cy="1450757"/>
          </a:xfrm>
        </p:spPr>
        <p:txBody>
          <a:bodyPr>
            <a:normAutofit/>
          </a:bodyPr>
          <a:lstStyle/>
          <a:p>
            <a:r>
              <a:rPr lang="hr-HR" sz="4400" dirty="0">
                <a:latin typeface="Verdana" panose="020B0604030504040204" pitchFamily="34" charset="0"/>
                <a:ea typeface="Verdana" panose="020B0604030504040204" pitchFamily="34" charset="0"/>
              </a:rPr>
              <a:t>Važna upozorenja</a:t>
            </a:r>
          </a:p>
        </p:txBody>
      </p:sp>
      <p:sp>
        <p:nvSpPr>
          <p:cNvPr id="3" name="Content Placeholder 2">
            <a:extLst>
              <a:ext uri="{FF2B5EF4-FFF2-40B4-BE49-F238E27FC236}">
                <a16:creationId xmlns:a16="http://schemas.microsoft.com/office/drawing/2014/main" id="{F07875E6-55E3-5B4A-F7EB-97C6B8B49799}"/>
              </a:ext>
            </a:extLst>
          </p:cNvPr>
          <p:cNvSpPr>
            <a:spLocks noGrp="1"/>
          </p:cNvSpPr>
          <p:nvPr>
            <p:ph idx="1"/>
          </p:nvPr>
        </p:nvSpPr>
        <p:spPr>
          <a:xfrm>
            <a:off x="1097280" y="1845733"/>
            <a:ext cx="10058400" cy="4526491"/>
          </a:xfrm>
        </p:spPr>
        <p:txBody>
          <a:bodyPr>
            <a:normAutofit/>
          </a:bodyPr>
          <a:lstStyle/>
          <a:p>
            <a:pPr algn="just"/>
            <a:r>
              <a:rPr lang="hr-HR" sz="1800" dirty="0">
                <a:solidFill>
                  <a:schemeClr val="tx1"/>
                </a:solidFill>
                <a:latin typeface="Verdana" panose="020B0604030504040204" pitchFamily="34" charset="0"/>
                <a:ea typeface="Verdana" panose="020B0604030504040204" pitchFamily="34" charset="0"/>
              </a:rPr>
              <a:t>Pošto je u javnim natječajima došlo do izmjena prihvatljivih troškova molimo da posebnu pozornost posvetite činjenici da će se kod pravdanja pravdati samo dio troškova navedenih u javnim natječajima navedenim pod </a:t>
            </a:r>
            <a:r>
              <a:rPr lang="en-US" sz="1800" dirty="0">
                <a:solidFill>
                  <a:schemeClr val="tx1"/>
                </a:solidFill>
                <a:latin typeface="Verdana" panose="020B0604030504040204" pitchFamily="34" charset="0"/>
                <a:ea typeface="Verdana" panose="020B0604030504040204" pitchFamily="34" charset="0"/>
              </a:rPr>
              <a:t>7.Potrebna </a:t>
            </a:r>
            <a:r>
              <a:rPr lang="en-US" sz="1800" dirty="0" err="1">
                <a:solidFill>
                  <a:schemeClr val="tx1"/>
                </a:solidFill>
                <a:latin typeface="Verdana" panose="020B0604030504040204" pitchFamily="34" charset="0"/>
                <a:ea typeface="Verdana" panose="020B0604030504040204" pitchFamily="34" charset="0"/>
              </a:rPr>
              <a:t>dokumentacija</a:t>
            </a:r>
            <a:r>
              <a:rPr lang="en-US" sz="1800" dirty="0">
                <a:solidFill>
                  <a:schemeClr val="tx1"/>
                </a:solidFill>
                <a:latin typeface="Verdana" panose="020B0604030504040204" pitchFamily="34" charset="0"/>
                <a:ea typeface="Verdana" panose="020B0604030504040204" pitchFamily="34" charset="0"/>
              </a:rPr>
              <a:t> - </a:t>
            </a:r>
            <a:r>
              <a:rPr lang="hr-HR" sz="1800" dirty="0" err="1">
                <a:solidFill>
                  <a:schemeClr val="tx1"/>
                </a:solidFill>
                <a:latin typeface="Verdana" panose="020B0604030504040204" pitchFamily="34" charset="0"/>
                <a:ea typeface="Verdana" panose="020B0604030504040204" pitchFamily="34" charset="0"/>
              </a:rPr>
              <a:t>točk</a:t>
            </a:r>
            <a:r>
              <a:rPr lang="en-US" sz="1800" dirty="0">
                <a:solidFill>
                  <a:schemeClr val="tx1"/>
                </a:solidFill>
                <a:latin typeface="Verdana" panose="020B0604030504040204" pitchFamily="34" charset="0"/>
                <a:ea typeface="Verdana" panose="020B0604030504040204" pitchFamily="34" charset="0"/>
              </a:rPr>
              <a:t>a</a:t>
            </a:r>
            <a:r>
              <a:rPr lang="hr-HR" sz="1800" dirty="0">
                <a:solidFill>
                  <a:schemeClr val="tx1"/>
                </a:solidFill>
                <a:latin typeface="Verdana" panose="020B0604030504040204" pitchFamily="34" charset="0"/>
                <a:ea typeface="Verdana" panose="020B0604030504040204" pitchFamily="34" charset="0"/>
              </a:rPr>
              <a:t> </a:t>
            </a:r>
            <a:r>
              <a:rPr lang="hr-HR" sz="1800" b="0" i="0" dirty="0">
                <a:solidFill>
                  <a:schemeClr val="tx1"/>
                </a:solidFill>
                <a:effectLst/>
                <a:latin typeface="Verdana" panose="020B0604030504040204" pitchFamily="34" charset="0"/>
                <a:ea typeface="Verdana" panose="020B0604030504040204" pitchFamily="34" charset="0"/>
              </a:rPr>
              <a:t>3. </a:t>
            </a:r>
            <a:r>
              <a:rPr lang="en-US" sz="1800" b="0" i="0" dirty="0">
                <a:solidFill>
                  <a:schemeClr val="tx1"/>
                </a:solidFill>
                <a:effectLst/>
                <a:latin typeface="Verdana" panose="020B0604030504040204" pitchFamily="34" charset="0"/>
                <a:ea typeface="Verdana" panose="020B0604030504040204" pitchFamily="34" charset="0"/>
              </a:rPr>
              <a:t>“</a:t>
            </a:r>
            <a:r>
              <a:rPr lang="hr-HR" sz="1800" b="0" i="0" dirty="0">
                <a:solidFill>
                  <a:schemeClr val="tx1"/>
                </a:solidFill>
                <a:effectLst/>
                <a:latin typeface="Verdana" panose="020B0604030504040204" pitchFamily="34" charset="0"/>
                <a:ea typeface="Verdana" panose="020B0604030504040204" pitchFamily="34" charset="0"/>
              </a:rPr>
              <a:t>Popunjeni obrasci proračuna projekta – Izvori financiranja i Pojedinačni troškovi”</a:t>
            </a:r>
            <a:r>
              <a:rPr lang="hr-HR" sz="1800" dirty="0">
                <a:solidFill>
                  <a:schemeClr val="tx1"/>
                </a:solidFill>
                <a:latin typeface="Verdana" panose="020B0604030504040204" pitchFamily="34" charset="0"/>
                <a:ea typeface="Verdana" panose="020B0604030504040204" pitchFamily="34" charset="0"/>
              </a:rPr>
              <a:t>: </a:t>
            </a:r>
            <a:r>
              <a:rPr lang="en-US" sz="1800" dirty="0">
                <a:solidFill>
                  <a:schemeClr val="tx1"/>
                </a:solidFill>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JN 04/24 </a:t>
            </a:r>
            <a:r>
              <a:rPr lang="en-US" sz="1800" dirty="0">
                <a:solidFill>
                  <a:schemeClr val="tx1"/>
                </a:solidFill>
                <a:latin typeface="Verdana" panose="020B0604030504040204" pitchFamily="34" charset="0"/>
                <a:ea typeface="Verdana" panose="020B0604030504040204" pitchFamily="34" charset="0"/>
              </a:rPr>
              <a:t>, </a:t>
            </a:r>
            <a:r>
              <a:rPr lang="en-US" sz="1800" dirty="0">
                <a:solidFill>
                  <a:schemeClr val="tx1"/>
                </a:solidFill>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JN 05/24 </a:t>
            </a:r>
            <a:r>
              <a:rPr lang="en-US" sz="1800" dirty="0">
                <a:solidFill>
                  <a:schemeClr val="tx1"/>
                </a:solidFill>
                <a:latin typeface="Verdana" panose="020B0604030504040204" pitchFamily="34" charset="0"/>
                <a:ea typeface="Verdana" panose="020B0604030504040204" pitchFamily="34" charset="0"/>
              </a:rPr>
              <a:t>, </a:t>
            </a:r>
            <a:r>
              <a:rPr lang="en-US" sz="1800" dirty="0">
                <a:solidFill>
                  <a:schemeClr val="tx1"/>
                </a:solidFill>
                <a:latin typeface="Verdana" panose="020B0604030504040204" pitchFamily="34" charset="0"/>
                <a:ea typeface="Verdana" panose="020B0604030504040204" pitchFamily="34" charset="0"/>
                <a:hlinkClick r:id="rId4">
                  <a:extLst>
                    <a:ext uri="{A12FA001-AC4F-418D-AE19-62706E023703}">
                      <ahyp:hlinkClr xmlns:ahyp="http://schemas.microsoft.com/office/drawing/2018/hyperlinkcolor" val="tx"/>
                    </a:ext>
                  </a:extLst>
                </a:hlinkClick>
              </a:rPr>
              <a:t>JN 06/24</a:t>
            </a:r>
            <a:endParaRPr lang="hr-HR" sz="1800" dirty="0">
              <a:solidFill>
                <a:schemeClr val="tx1"/>
              </a:solidFill>
              <a:latin typeface="Verdana" panose="020B0604030504040204" pitchFamily="34" charset="0"/>
              <a:ea typeface="Verdana" panose="020B0604030504040204" pitchFamily="34" charset="0"/>
            </a:endParaRPr>
          </a:p>
          <a:p>
            <a:pPr algn="just"/>
            <a:r>
              <a:rPr lang="hr-HR" sz="1800" dirty="0">
                <a:solidFill>
                  <a:schemeClr val="tx1"/>
                </a:solidFill>
                <a:latin typeface="Verdana" panose="020B0604030504040204" pitchFamily="34" charset="0"/>
                <a:ea typeface="Verdana" panose="020B0604030504040204" pitchFamily="34" charset="0"/>
              </a:rPr>
              <a:t>Bitna napomena je i da će se za svaki trošak putnog naloga morati priložiti pripadajuće </a:t>
            </a:r>
            <a:r>
              <a:rPr lang="hr-HR" sz="1800" b="1" dirty="0">
                <a:solidFill>
                  <a:schemeClr val="tx1"/>
                </a:solidFill>
                <a:latin typeface="Verdana" panose="020B0604030504040204" pitchFamily="34" charset="0"/>
                <a:ea typeface="Verdana" panose="020B0604030504040204" pitchFamily="34" charset="0"/>
              </a:rPr>
              <a:t>izvješće putnog naloga</a:t>
            </a:r>
            <a:r>
              <a:rPr lang="hr-HR" sz="1800" dirty="0">
                <a:solidFill>
                  <a:schemeClr val="tx1"/>
                </a:solidFill>
                <a:latin typeface="Verdana" panose="020B0604030504040204" pitchFamily="34" charset="0"/>
                <a:ea typeface="Verdana" panose="020B0604030504040204" pitchFamily="34" charset="0"/>
              </a:rPr>
              <a:t> kao dio dokumentacije pravdanja. Molimo da naziv troška koji se odnosi na određeni putni nalog uparite sa imenom dokumenta putnog naloga koji prilažete.</a:t>
            </a:r>
          </a:p>
          <a:p>
            <a:pPr algn="just"/>
            <a:r>
              <a:rPr lang="hr-HR" sz="1800" dirty="0">
                <a:solidFill>
                  <a:schemeClr val="tx1"/>
                </a:solidFill>
                <a:latin typeface="Verdana" panose="020B0604030504040204" pitchFamily="34" charset="0"/>
                <a:ea typeface="Verdana" panose="020B0604030504040204" pitchFamily="34" charset="0"/>
              </a:rPr>
              <a:t>Kod određenih vrsta prihvatljivih troškova polja "konto troška" i "ukupni troškovi" (iznos iz bruto bilance) nisu primjenjiva, te preporučamo da ih ostavite praznim ili unesete nule. U nastavku su navedene kategorije prihvatljivih troškova na koje se ovo pravilo odnosi: transportni troškovi, studio, ENG oprema i montaža.</a:t>
            </a:r>
          </a:p>
        </p:txBody>
      </p:sp>
    </p:spTree>
    <p:extLst>
      <p:ext uri="{BB962C8B-B14F-4D97-AF65-F5344CB8AC3E}">
        <p14:creationId xmlns:p14="http://schemas.microsoft.com/office/powerpoint/2010/main" val="3915164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799" y="-132304"/>
            <a:ext cx="10058400" cy="1450757"/>
          </a:xfrm>
        </p:spPr>
        <p:txBody>
          <a:bodyPr>
            <a:normAutofit/>
          </a:bodyPr>
          <a:lstStyle/>
          <a:p>
            <a:r>
              <a:rPr lang="hr-HR" sz="3600" dirty="0">
                <a:latin typeface="Verdana" panose="020B0604030504040204" pitchFamily="34" charset="0"/>
                <a:ea typeface="Verdana" panose="020B0604030504040204" pitchFamily="34" charset="0"/>
              </a:rPr>
              <a:t>Državne potpore – Potpore Velike vrijednosti</a:t>
            </a:r>
          </a:p>
        </p:txBody>
      </p:sp>
      <p:sp>
        <p:nvSpPr>
          <p:cNvPr id="3" name="Content Placeholder 2"/>
          <p:cNvSpPr>
            <a:spLocks noGrp="1"/>
          </p:cNvSpPr>
          <p:nvPr>
            <p:ph idx="1"/>
          </p:nvPr>
        </p:nvSpPr>
        <p:spPr>
          <a:xfrm>
            <a:off x="1097280" y="5759115"/>
            <a:ext cx="10058400" cy="513348"/>
          </a:xfrm>
        </p:spPr>
        <p:txBody>
          <a:bodyPr>
            <a:normAutofit lnSpcReduction="10000"/>
          </a:bodyPr>
          <a:lstStyle/>
          <a:p>
            <a:r>
              <a:rPr lang="hr-HR" sz="1600" dirty="0">
                <a:latin typeface="Verdana" panose="020B0604030504040204" pitchFamily="34" charset="0"/>
                <a:ea typeface="Verdana" panose="020B0604030504040204" pitchFamily="34" charset="0"/>
              </a:rPr>
              <a:t>U glavnom izborniku odabrati „Fondovi”, nakon toga u stupcu željenog natječaja odabrati „Moja pravdanja”.</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2788" y="1809871"/>
            <a:ext cx="9907383" cy="3781953"/>
          </a:xfrm>
          <a:prstGeom prst="rect">
            <a:avLst/>
          </a:prstGeom>
        </p:spPr>
      </p:pic>
    </p:spTree>
    <p:extLst>
      <p:ext uri="{BB962C8B-B14F-4D97-AF65-F5344CB8AC3E}">
        <p14:creationId xmlns:p14="http://schemas.microsoft.com/office/powerpoint/2010/main" val="470699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0"/>
            <a:ext cx="10058400" cy="1450757"/>
          </a:xfrm>
        </p:spPr>
        <p:txBody>
          <a:bodyPr>
            <a:normAutofit/>
          </a:bodyPr>
          <a:lstStyle/>
          <a:p>
            <a:r>
              <a:rPr lang="hr-HR" sz="3600" dirty="0">
                <a:latin typeface="Verdana" panose="020B0604030504040204" pitchFamily="34" charset="0"/>
                <a:ea typeface="Verdana" panose="020B0604030504040204" pitchFamily="34" charset="0"/>
              </a:rPr>
              <a:t>Državne potpore – Potpore Velike vrijednosti</a:t>
            </a:r>
          </a:p>
        </p:txBody>
      </p:sp>
      <p:sp>
        <p:nvSpPr>
          <p:cNvPr id="3" name="Content Placeholder 2"/>
          <p:cNvSpPr>
            <a:spLocks noGrp="1"/>
          </p:cNvSpPr>
          <p:nvPr>
            <p:ph idx="1"/>
          </p:nvPr>
        </p:nvSpPr>
        <p:spPr>
          <a:xfrm>
            <a:off x="710102" y="5758248"/>
            <a:ext cx="10058400" cy="357980"/>
          </a:xfrm>
        </p:spPr>
        <p:txBody>
          <a:bodyPr>
            <a:noAutofit/>
          </a:bodyPr>
          <a:lstStyle/>
          <a:p>
            <a:r>
              <a:rPr lang="hr-HR" sz="1400" dirty="0">
                <a:latin typeface="Verdana" panose="020B0604030504040204" pitchFamily="34" charset="0"/>
                <a:ea typeface="Verdana" panose="020B0604030504040204" pitchFamily="34" charset="0"/>
              </a:rPr>
              <a:t>Nakon što odaberete pravdanje za 202</a:t>
            </a:r>
            <a:r>
              <a:rPr lang="en-US" sz="1400" dirty="0">
                <a:latin typeface="Verdana" panose="020B0604030504040204" pitchFamily="34" charset="0"/>
                <a:ea typeface="Verdana" panose="020B0604030504040204" pitchFamily="34" charset="0"/>
              </a:rPr>
              <a:t>5</a:t>
            </a:r>
            <a:r>
              <a:rPr lang="hr-HR" sz="1400" dirty="0">
                <a:latin typeface="Verdana" panose="020B0604030504040204" pitchFamily="34" charset="0"/>
                <a:ea typeface="Verdana" panose="020B0604030504040204" pitchFamily="34" charset="0"/>
              </a:rPr>
              <a:t>. godinu, odabiremo  dio „Financijsko pravdanje” te troškove dodajemo klikom na tipku „Dodaj novi trošak”.</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7611" y="1811065"/>
            <a:ext cx="7944384" cy="3804990"/>
          </a:xfrm>
          <a:prstGeom prst="rect">
            <a:avLst/>
          </a:prstGeom>
        </p:spPr>
      </p:pic>
    </p:spTree>
    <p:extLst>
      <p:ext uri="{BB962C8B-B14F-4D97-AF65-F5344CB8AC3E}">
        <p14:creationId xmlns:p14="http://schemas.microsoft.com/office/powerpoint/2010/main" val="639197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latin typeface="Verdana" panose="020B0604030504040204" pitchFamily="34" charset="0"/>
                <a:ea typeface="Verdana" panose="020B0604030504040204" pitchFamily="34" charset="0"/>
              </a:rPr>
              <a:t>Državne potpore – Potpore Velike vrijednosti</a:t>
            </a:r>
          </a:p>
        </p:txBody>
      </p:sp>
      <p:sp>
        <p:nvSpPr>
          <p:cNvPr id="5" name="Content Placeholder 4"/>
          <p:cNvSpPr>
            <a:spLocks noGrp="1"/>
          </p:cNvSpPr>
          <p:nvPr>
            <p:ph idx="1"/>
          </p:nvPr>
        </p:nvSpPr>
        <p:spPr>
          <a:xfrm>
            <a:off x="1097280" y="4922931"/>
            <a:ext cx="10058400" cy="1140575"/>
          </a:xfrm>
        </p:spPr>
        <p:txBody>
          <a:bodyPr>
            <a:normAutofit/>
          </a:bodyPr>
          <a:lstStyle/>
          <a:p>
            <a:r>
              <a:rPr lang="hr-HR" sz="1200" dirty="0">
                <a:latin typeface="Verdana" panose="020B0604030504040204" pitchFamily="34" charset="0"/>
                <a:ea typeface="Verdana" panose="020B0604030504040204" pitchFamily="34" charset="0"/>
              </a:rPr>
              <a:t>Odabirete potrebnu Fazu produkcije, koja može biti pretprodukcija, produkcija ili distribucija,  i vrstu troška kojoj pojedinačni trošak pripada, te nakon toga kliknete „Prihvati”. Molimo da posebnu pozornost obratite na vrste prihvatljivih troškova definirane  i razrađene u javnom natječaju i da ih unosite po ispravnim kategorijama.</a:t>
            </a:r>
          </a:p>
          <a:p>
            <a:r>
              <a:rPr lang="hr-HR" sz="1200" dirty="0">
                <a:latin typeface="Verdana" panose="020B0604030504040204" pitchFamily="34" charset="0"/>
                <a:ea typeface="Verdana" panose="020B0604030504040204" pitchFamily="34" charset="0"/>
              </a:rPr>
              <a:t>Napomena: Transportni troškove dodajete u kategoriju </a:t>
            </a:r>
            <a:r>
              <a:rPr lang="en-US" sz="1200" dirty="0">
                <a:latin typeface="Verdana" panose="020B0604030504040204" pitchFamily="34" charset="0"/>
                <a:ea typeface="Verdana" panose="020B0604030504040204" pitchFamily="34" charset="0"/>
              </a:rPr>
              <a:t>P</a:t>
            </a:r>
            <a:r>
              <a:rPr lang="hr-HR" sz="1200" dirty="0" err="1">
                <a:latin typeface="Verdana" panose="020B0604030504040204" pitchFamily="34" charset="0"/>
                <a:ea typeface="Verdana" panose="020B0604030504040204" pitchFamily="34" charset="0"/>
              </a:rPr>
              <a:t>utnih</a:t>
            </a:r>
            <a:r>
              <a:rPr lang="hr-HR" sz="1200" dirty="0">
                <a:latin typeface="Verdana" panose="020B0604030504040204" pitchFamily="34" charset="0"/>
                <a:ea typeface="Verdana" panose="020B0604030504040204" pitchFamily="34" charset="0"/>
              </a:rPr>
              <a:t> izdataka dok troškove studija, ENG opreme i montaže dodajete u kategoriju </a:t>
            </a:r>
            <a:r>
              <a:rPr lang="en-US" sz="1200" dirty="0">
                <a:latin typeface="Verdana" panose="020B0604030504040204" pitchFamily="34" charset="0"/>
                <a:ea typeface="Verdana" panose="020B0604030504040204" pitchFamily="34" charset="0"/>
              </a:rPr>
              <a:t>O</a:t>
            </a:r>
            <a:r>
              <a:rPr lang="hr-HR" sz="1200" dirty="0">
                <a:latin typeface="Verdana" panose="020B0604030504040204" pitchFamily="34" charset="0"/>
                <a:ea typeface="Verdana" panose="020B0604030504040204" pitchFamily="34" charset="0"/>
              </a:rPr>
              <a:t>stalih troškova.</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002" y="2409413"/>
            <a:ext cx="8089995" cy="2039174"/>
          </a:xfrm>
          <a:prstGeom prst="rect">
            <a:avLst/>
          </a:prstGeom>
        </p:spPr>
      </p:pic>
    </p:spTree>
    <p:extLst>
      <p:ext uri="{BB962C8B-B14F-4D97-AF65-F5344CB8AC3E}">
        <p14:creationId xmlns:p14="http://schemas.microsoft.com/office/powerpoint/2010/main" val="481301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latin typeface="Verdana" panose="020B0604030504040204" pitchFamily="34" charset="0"/>
                <a:ea typeface="Verdana" panose="020B0604030504040204" pitchFamily="34" charset="0"/>
              </a:rPr>
              <a:t>Državne potpore – Potpore Velike vrijednosti</a:t>
            </a:r>
          </a:p>
        </p:txBody>
      </p:sp>
      <p:sp>
        <p:nvSpPr>
          <p:cNvPr id="6" name="Content Placeholder 5"/>
          <p:cNvSpPr>
            <a:spLocks noGrp="1"/>
          </p:cNvSpPr>
          <p:nvPr>
            <p:ph idx="1"/>
          </p:nvPr>
        </p:nvSpPr>
        <p:spPr>
          <a:xfrm>
            <a:off x="1097280" y="5801991"/>
            <a:ext cx="10058400" cy="350981"/>
          </a:xfrm>
        </p:spPr>
        <p:txBody>
          <a:bodyPr>
            <a:noAutofit/>
          </a:bodyPr>
          <a:lstStyle/>
          <a:p>
            <a:pPr>
              <a:lnSpc>
                <a:spcPct val="90000"/>
              </a:lnSpc>
              <a:spcBef>
                <a:spcPts val="1200"/>
              </a:spcBef>
              <a:spcAft>
                <a:spcPts val="200"/>
              </a:spcAft>
            </a:pPr>
            <a:r>
              <a:rPr lang="hr-HR" sz="1100" i="1" dirty="0">
                <a:solidFill>
                  <a:srgbClr val="404040"/>
                </a:solidFill>
                <a:effectLst/>
                <a:latin typeface="Verdana" panose="020B0604030504040204" pitchFamily="34" charset="0"/>
                <a:ea typeface="Calibri" panose="020F0502020204030204" pitchFamily="34" charset="0"/>
              </a:rPr>
              <a:t>Unosite naziv troška, konto troška, ukupni iznos troška, osim kod prihvatljivih paušalnih troškova kod kojih polja „konta troška“ i „ukupni iznos troška“ nisu primjenjiva, koji se potom raspoređuje po pojedinim emisijama sukladno ključu raspodjele, koji definira svaki pružatelj sam za sebe.</a:t>
            </a:r>
            <a:endParaRPr lang="hr-HR" sz="1100" dirty="0">
              <a:effectLst/>
              <a:latin typeface="Calibri" panose="020F0502020204030204" pitchFamily="34" charset="0"/>
              <a:ea typeface="Calibri" panose="020F050202020403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6823" y="1810839"/>
            <a:ext cx="5102077" cy="4056467"/>
          </a:xfrm>
          <a:prstGeom prst="rect">
            <a:avLst/>
          </a:prstGeom>
        </p:spPr>
      </p:pic>
    </p:spTree>
    <p:extLst>
      <p:ext uri="{BB962C8B-B14F-4D97-AF65-F5344CB8AC3E}">
        <p14:creationId xmlns:p14="http://schemas.microsoft.com/office/powerpoint/2010/main" val="303196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latin typeface="Verdana" panose="020B0604030504040204" pitchFamily="34" charset="0"/>
                <a:ea typeface="Verdana" panose="020B0604030504040204" pitchFamily="34" charset="0"/>
              </a:rPr>
              <a:t>Državne potpore – Potpore Velike vrijednosti</a:t>
            </a:r>
          </a:p>
        </p:txBody>
      </p:sp>
      <p:sp>
        <p:nvSpPr>
          <p:cNvPr id="5" name="Content Placeholder 4"/>
          <p:cNvSpPr>
            <a:spLocks noGrp="1"/>
          </p:cNvSpPr>
          <p:nvPr>
            <p:ph idx="1"/>
          </p:nvPr>
        </p:nvSpPr>
        <p:spPr>
          <a:xfrm>
            <a:off x="1097280" y="5552303"/>
            <a:ext cx="10058400" cy="691978"/>
          </a:xfrm>
        </p:spPr>
        <p:txBody>
          <a:bodyPr>
            <a:normAutofit fontScale="55000" lnSpcReduction="20000"/>
          </a:bodyPr>
          <a:lstStyle/>
          <a:p>
            <a:r>
              <a:rPr lang="hr-HR" dirty="0">
                <a:latin typeface="Verdana" panose="020B0604030504040204" pitchFamily="34" charset="0"/>
                <a:ea typeface="Verdana" panose="020B0604030504040204" pitchFamily="34" charset="0"/>
              </a:rPr>
              <a:t>Ispod popisa unesenih troškova nalazi se sažetak za provjeru kojim možete provjeriti da li ste unijeli sve troškove s obzirom na dodijeljena sredstva za 202</a:t>
            </a:r>
            <a:r>
              <a:rPr lang="en-US" dirty="0">
                <a:latin typeface="Verdana" panose="020B0604030504040204" pitchFamily="34" charset="0"/>
                <a:ea typeface="Verdana" panose="020B0604030504040204" pitchFamily="34" charset="0"/>
              </a:rPr>
              <a:t>5</a:t>
            </a:r>
            <a:r>
              <a:rPr lang="hr-HR" dirty="0">
                <a:latin typeface="Verdana" panose="020B0604030504040204" pitchFamily="34" charset="0"/>
                <a:ea typeface="Verdana" panose="020B0604030504040204" pitchFamily="34" charset="0"/>
              </a:rPr>
              <a:t>. godinu. </a:t>
            </a:r>
            <a:r>
              <a:rPr lang="en-US" dirty="0">
                <a:latin typeface="Verdana" panose="020B0604030504040204" pitchFamily="34" charset="0"/>
                <a:ea typeface="Verdana" panose="020B0604030504040204" pitchFamily="34" charset="0"/>
              </a:rPr>
              <a:t>T</a:t>
            </a:r>
            <a:r>
              <a:rPr lang="hr-HR" dirty="0" err="1">
                <a:latin typeface="Verdana" panose="020B0604030504040204" pitchFamily="34" charset="0"/>
                <a:ea typeface="Verdana" panose="020B0604030504040204" pitchFamily="34" charset="0"/>
              </a:rPr>
              <a:t>roškovi</a:t>
            </a:r>
            <a:r>
              <a:rPr lang="hr-HR" dirty="0">
                <a:latin typeface="Verdana" panose="020B0604030504040204" pitchFamily="34" charset="0"/>
                <a:ea typeface="Verdana" panose="020B0604030504040204" pitchFamily="34" charset="0"/>
              </a:rPr>
              <a:t> se u aplikaciji pravdaju u </a:t>
            </a:r>
            <a:r>
              <a:rPr lang="hr-HR" b="1" dirty="0">
                <a:latin typeface="Verdana" panose="020B0604030504040204" pitchFamily="34" charset="0"/>
                <a:ea typeface="Verdana" panose="020B0604030504040204" pitchFamily="34" charset="0"/>
              </a:rPr>
              <a:t>EURIMA</a:t>
            </a:r>
            <a:r>
              <a:rPr lang="hr-HR" dirty="0">
                <a:latin typeface="Verdana" panose="020B0604030504040204" pitchFamily="34" charset="0"/>
                <a:ea typeface="Verdana" panose="020B0604030504040204" pitchFamily="34" charset="0"/>
              </a:rPr>
              <a:t>. Aplikacija automatski uspoređuje odnos materijalnih troškova, te troškova i dodijeljenih sredstava i javlja korisniku povratno ako postoji neki problem. Također nakon unesenih svih troškova možete pogledati detaljnu tablicu klikom na „preuzmi uneseno financijsko pravdanje”. Ovo pravdanje nije potrebno prilagati dokumentaciji već služi isključivo Vama za provjeru unesenih podataka!</a:t>
            </a:r>
          </a:p>
        </p:txBody>
      </p:sp>
      <p:pic>
        <p:nvPicPr>
          <p:cNvPr id="4" name="Picture 3">
            <a:extLst>
              <a:ext uri="{FF2B5EF4-FFF2-40B4-BE49-F238E27FC236}">
                <a16:creationId xmlns:a16="http://schemas.microsoft.com/office/drawing/2014/main" id="{B89A42C0-4204-3A08-EC5F-E830878C3D62}"/>
              </a:ext>
            </a:extLst>
          </p:cNvPr>
          <p:cNvPicPr>
            <a:picLocks noChangeAspect="1"/>
          </p:cNvPicPr>
          <p:nvPr/>
        </p:nvPicPr>
        <p:blipFill>
          <a:blip r:embed="rId2"/>
          <a:stretch>
            <a:fillRect/>
          </a:stretch>
        </p:blipFill>
        <p:spPr>
          <a:xfrm>
            <a:off x="1897781" y="1824222"/>
            <a:ext cx="7130716" cy="3296419"/>
          </a:xfrm>
          <a:prstGeom prst="rect">
            <a:avLst/>
          </a:prstGeom>
        </p:spPr>
      </p:pic>
    </p:spTree>
    <p:extLst>
      <p:ext uri="{BB962C8B-B14F-4D97-AF65-F5344CB8AC3E}">
        <p14:creationId xmlns:p14="http://schemas.microsoft.com/office/powerpoint/2010/main" val="2067523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7133"/>
            <a:ext cx="10058400" cy="1450757"/>
          </a:xfrm>
        </p:spPr>
        <p:txBody>
          <a:bodyPr>
            <a:normAutofit/>
          </a:bodyPr>
          <a:lstStyle/>
          <a:p>
            <a:r>
              <a:rPr lang="hr-HR" sz="3600" dirty="0">
                <a:latin typeface="Verdana" panose="020B0604030504040204" pitchFamily="34" charset="0"/>
                <a:ea typeface="Verdana" panose="020B0604030504040204" pitchFamily="34" charset="0"/>
              </a:rPr>
              <a:t>Državne potpore – Potpore Velike vrijednosti</a:t>
            </a:r>
          </a:p>
        </p:txBody>
      </p:sp>
      <p:sp>
        <p:nvSpPr>
          <p:cNvPr id="3" name="Content Placeholder 2"/>
          <p:cNvSpPr>
            <a:spLocks noGrp="1"/>
          </p:cNvSpPr>
          <p:nvPr>
            <p:ph idx="1"/>
          </p:nvPr>
        </p:nvSpPr>
        <p:spPr>
          <a:xfrm>
            <a:off x="1097279" y="5321395"/>
            <a:ext cx="10128439" cy="769872"/>
          </a:xfrm>
        </p:spPr>
        <p:txBody>
          <a:bodyPr>
            <a:noAutofit/>
          </a:bodyPr>
          <a:lstStyle/>
          <a:p>
            <a:r>
              <a:rPr lang="hr-HR" sz="1100" dirty="0">
                <a:latin typeface="Verdana" panose="020B0604030504040204" pitchFamily="34" charset="0"/>
                <a:ea typeface="Verdana" panose="020B0604030504040204" pitchFamily="34" charset="0"/>
              </a:rPr>
              <a:t>Kada ste unijeli sve troškove, u dijelu „Dokumentacija” preuzimate obrazac pravdanja, ispišete ga, </a:t>
            </a:r>
            <a:r>
              <a:rPr lang="hr-HR" sz="1100" dirty="0" err="1">
                <a:latin typeface="Verdana" panose="020B0604030504040204" pitchFamily="34" charset="0"/>
                <a:ea typeface="Verdana" panose="020B0604030504040204" pitchFamily="34" charset="0"/>
              </a:rPr>
              <a:t>pečatirate</a:t>
            </a:r>
            <a:r>
              <a:rPr lang="hr-HR" sz="1100" dirty="0">
                <a:latin typeface="Verdana" panose="020B0604030504040204" pitchFamily="34" charset="0"/>
                <a:ea typeface="Verdana" panose="020B0604030504040204" pitchFamily="34" charset="0"/>
              </a:rPr>
              <a:t> i potpišete, provjerite da su svi podaci ispravni, nakon toga ponovno skenirate tako potpisanog. Podignete ga u aplikaciju klikom na „Odaberi”, odaberete tip dokumenta </a:t>
            </a:r>
            <a:r>
              <a:rPr lang="en-US" sz="1100" dirty="0">
                <a:latin typeface="Verdana" panose="020B0604030504040204" pitchFamily="34" charset="0"/>
                <a:ea typeface="Verdana" panose="020B0604030504040204" pitchFamily="34" charset="0"/>
              </a:rPr>
              <a:t>DOKUMENT PRAVDANJA</a:t>
            </a:r>
            <a:r>
              <a:rPr lang="hr-HR" sz="1100" dirty="0">
                <a:latin typeface="Verdana" panose="020B0604030504040204" pitchFamily="34" charset="0"/>
                <a:ea typeface="Verdana" panose="020B0604030504040204" pitchFamily="34" charset="0"/>
              </a:rPr>
              <a:t> i kliknete „dodaj odabrane dokumente”. Na isti način podignete i analitičku bruto bilancu ili knjigu primitaka i izdataka  </a:t>
            </a:r>
            <a:r>
              <a:rPr lang="hr-HR" sz="1100" b="1" dirty="0">
                <a:latin typeface="Verdana" panose="020B0604030504040204" pitchFamily="34" charset="0"/>
                <a:ea typeface="Verdana" panose="020B0604030504040204" pitchFamily="34" charset="0"/>
              </a:rPr>
              <a:t>te kao tip dokumenta „</a:t>
            </a:r>
            <a:r>
              <a:rPr lang="en-US" sz="1100" b="1" dirty="0">
                <a:latin typeface="Verdana" panose="020B0604030504040204" pitchFamily="34" charset="0"/>
                <a:ea typeface="Verdana" panose="020B0604030504040204" pitchFamily="34" charset="0"/>
              </a:rPr>
              <a:t>DODATNA DOKUMENTACIJA</a:t>
            </a:r>
            <a:r>
              <a:rPr lang="hr-HR" sz="1100" b="1" dirty="0">
                <a:latin typeface="Verdana" panose="020B0604030504040204" pitchFamily="34" charset="0"/>
                <a:ea typeface="Verdana" panose="020B0604030504040204" pitchFamily="34" charset="0"/>
              </a:rPr>
              <a:t>” izvješća putnih naloga (ako ih imate). </a:t>
            </a:r>
            <a:r>
              <a:rPr lang="hr-HR" sz="1100" dirty="0">
                <a:latin typeface="Verdana" panose="020B0604030504040204" pitchFamily="34" charset="0"/>
                <a:ea typeface="Verdana" panose="020B0604030504040204" pitchFamily="34" charset="0"/>
              </a:rPr>
              <a:t>Kada ste </a:t>
            </a:r>
            <a:r>
              <a:rPr lang="hr-HR" sz="1100" b="1" dirty="0">
                <a:latin typeface="Verdana" panose="020B0604030504040204" pitchFamily="34" charset="0"/>
                <a:ea typeface="Verdana" panose="020B0604030504040204" pitchFamily="34" charset="0"/>
              </a:rPr>
              <a:t>podigli dokumente klikom na „Završi pravdanje” predajete ukupno pravdanje</a:t>
            </a:r>
            <a:r>
              <a:rPr lang="hr-HR" sz="1100" dirty="0">
                <a:latin typeface="Verdana" panose="020B0604030504040204" pitchFamily="34" charset="0"/>
                <a:ea typeface="Verdana" panose="020B0604030504040204" pitchFamily="34" charset="0"/>
              </a:rPr>
              <a:t>, koje uključuje i programski dio, za 202</a:t>
            </a:r>
            <a:r>
              <a:rPr lang="en-US" sz="1100" dirty="0">
                <a:latin typeface="Verdana" panose="020B0604030504040204" pitchFamily="34" charset="0"/>
                <a:ea typeface="Verdana" panose="020B0604030504040204" pitchFamily="34" charset="0"/>
              </a:rPr>
              <a:t>5</a:t>
            </a:r>
            <a:r>
              <a:rPr lang="hr-HR" sz="1100" dirty="0">
                <a:latin typeface="Verdana" panose="020B0604030504040204" pitchFamily="34" charset="0"/>
                <a:ea typeface="Verdana" panose="020B0604030504040204" pitchFamily="34" charset="0"/>
              </a:rPr>
              <a:t>. godinu.</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0692" y="1821971"/>
            <a:ext cx="7433891" cy="3288425"/>
          </a:xfrm>
          <a:prstGeom prst="rect">
            <a:avLst/>
          </a:prstGeom>
        </p:spPr>
      </p:pic>
    </p:spTree>
    <p:extLst>
      <p:ext uri="{BB962C8B-B14F-4D97-AF65-F5344CB8AC3E}">
        <p14:creationId xmlns:p14="http://schemas.microsoft.com/office/powerpoint/2010/main" val="481506864"/>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165</TotalTime>
  <Words>698</Words>
  <Application>Microsoft Office PowerPoint</Application>
  <PresentationFormat>Widescreen</PresentationFormat>
  <Paragraphs>31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Calibri Light</vt:lpstr>
      <vt:lpstr>Verdana</vt:lpstr>
      <vt:lpstr>Wingdings</vt:lpstr>
      <vt:lpstr>Retrospect</vt:lpstr>
      <vt:lpstr>Vodič za predavanje financijskog pravdanja Fondova putem web sučelja</vt:lpstr>
      <vt:lpstr>Opće informacije</vt:lpstr>
      <vt:lpstr>Važna upozorenja</vt:lpstr>
      <vt:lpstr>Državne potpore – Potpore Velike vrijednosti</vt:lpstr>
      <vt:lpstr>Državne potpore – Potpore Velike vrijednosti</vt:lpstr>
      <vt:lpstr>Državne potpore – Potpore Velike vrijednosti</vt:lpstr>
      <vt:lpstr>Državne potpore – Potpore Velike vrijednosti</vt:lpstr>
      <vt:lpstr>Državne potpore – Potpore Velike vrijednosti</vt:lpstr>
      <vt:lpstr>Državne potpore – Potpore Velike vrijednosti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Vodič za predavanje financijskog pravdanja Fondova putem web sučelja</dc:title>
  <dc:creator>Josip Marušić</dc:creator>
  <cp:lastModifiedBy>Alma Bahonjic</cp:lastModifiedBy>
  <cp:revision>41</cp:revision>
  <dcterms:created xsi:type="dcterms:W3CDTF">2016-01-26T08:11:14Z</dcterms:created>
  <dcterms:modified xsi:type="dcterms:W3CDTF">2026-01-26T11:40:02Z</dcterms:modified>
</cp:coreProperties>
</file>